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EE4C0-A543-4FF8-97DF-161146BD2BCC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8FC21-0523-486D-9D0F-280523C89B2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Habitualment</a:t>
            </a:r>
            <a:r>
              <a:rPr lang="es-ES" baseline="0" dirty="0" smtClean="0"/>
              <a:t> el </a:t>
            </a:r>
            <a:r>
              <a:rPr lang="es-ES" baseline="0" dirty="0" err="1" smtClean="0"/>
              <a:t>nen</a:t>
            </a:r>
            <a:r>
              <a:rPr lang="es-ES" baseline="0" dirty="0" smtClean="0"/>
              <a:t>, que ha </a:t>
            </a:r>
            <a:r>
              <a:rPr lang="es-ES" baseline="0" dirty="0" err="1" smtClean="0"/>
              <a:t>viscut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situació</a:t>
            </a:r>
            <a:r>
              <a:rPr lang="es-ES" baseline="0" dirty="0" smtClean="0"/>
              <a:t> abusiva, en un </a:t>
            </a:r>
            <a:r>
              <a:rPr lang="es-ES" baseline="0" dirty="0" err="1" smtClean="0"/>
              <a:t>entorn</a:t>
            </a:r>
            <a:r>
              <a:rPr lang="es-ES" baseline="0" dirty="0" smtClean="0"/>
              <a:t> segur, </a:t>
            </a:r>
            <a:r>
              <a:rPr lang="es-ES" baseline="0" dirty="0" err="1" smtClean="0"/>
              <a:t>ho</a:t>
            </a:r>
            <a:r>
              <a:rPr lang="es-ES" baseline="0" dirty="0" smtClean="0"/>
              <a:t> explica</a:t>
            </a:r>
          </a:p>
          <a:p>
            <a:r>
              <a:rPr lang="es-ES" baseline="0" dirty="0" smtClean="0"/>
              <a:t>Tema </a:t>
            </a:r>
            <a:r>
              <a:rPr lang="es-ES" baseline="0" dirty="0" err="1" smtClean="0"/>
              <a:t>induir</a:t>
            </a:r>
            <a:r>
              <a:rPr lang="es-ES" baseline="0" dirty="0" smtClean="0"/>
              <a:t> preguntes.. </a:t>
            </a:r>
            <a:r>
              <a:rPr lang="es-ES" baseline="0" dirty="0" err="1" smtClean="0"/>
              <a:t>Pots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anar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història</a:t>
            </a:r>
            <a:r>
              <a:rPr lang="es-ES" baseline="0" dirty="0" smtClean="0"/>
              <a:t> falsa</a:t>
            </a:r>
          </a:p>
          <a:p>
            <a:r>
              <a:rPr lang="es-ES" baseline="0" dirty="0" smtClean="0"/>
              <a:t>Tema no repetir preguntes, </a:t>
            </a:r>
            <a:r>
              <a:rPr lang="es-ES" baseline="0" dirty="0" err="1" smtClean="0"/>
              <a:t>pq</a:t>
            </a:r>
            <a:r>
              <a:rPr lang="es-ES" baseline="0" dirty="0" smtClean="0"/>
              <a:t> no </a:t>
            </a:r>
            <a:r>
              <a:rPr lang="es-ES" baseline="0" dirty="0" err="1" smtClean="0"/>
              <a:t>automalitzin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resposta</a:t>
            </a:r>
            <a:r>
              <a:rPr lang="es-ES" baseline="0" dirty="0" smtClean="0"/>
              <a:t>.. </a:t>
            </a:r>
          </a:p>
          <a:p>
            <a:r>
              <a:rPr lang="es-ES" baseline="0" dirty="0" smtClean="0"/>
              <a:t>Tema </a:t>
            </a:r>
            <a:r>
              <a:rPr lang="es-ES" baseline="0" dirty="0" err="1" smtClean="0"/>
              <a:t>transcriure</a:t>
            </a:r>
            <a:r>
              <a:rPr lang="es-ES" baseline="0" dirty="0" smtClean="0"/>
              <a:t>; </a:t>
            </a:r>
            <a:r>
              <a:rPr lang="es-ES" baseline="0" dirty="0" err="1" smtClean="0"/>
              <a:t>pel</a:t>
            </a:r>
            <a:r>
              <a:rPr lang="es-ES" baseline="0" dirty="0" smtClean="0"/>
              <a:t> si </a:t>
            </a:r>
            <a:r>
              <a:rPr lang="es-ES" baseline="0" dirty="0" err="1" smtClean="0"/>
              <a:t>mai</a:t>
            </a:r>
            <a:r>
              <a:rPr lang="es-ES" baseline="0" dirty="0" smtClean="0"/>
              <a:t> vas a </a:t>
            </a:r>
            <a:r>
              <a:rPr lang="es-ES" baseline="0" dirty="0" err="1" smtClean="0"/>
              <a:t>judici</a:t>
            </a:r>
            <a:r>
              <a:rPr lang="es-ES" baseline="0" dirty="0" smtClean="0"/>
              <a:t>, recordar </a:t>
            </a:r>
            <a:r>
              <a:rPr lang="es-ES" baseline="0" dirty="0" err="1" smtClean="0"/>
              <a:t>exactament</a:t>
            </a:r>
            <a:r>
              <a:rPr lang="es-ES" baseline="0" dirty="0" smtClean="0"/>
              <a:t> que ha </a:t>
            </a:r>
            <a:r>
              <a:rPr lang="es-ES" baseline="0" dirty="0" err="1" smtClean="0"/>
              <a:t>dit</a:t>
            </a:r>
            <a:r>
              <a:rPr lang="es-ES" baseline="0" dirty="0" smtClean="0"/>
              <a:t> el </a:t>
            </a:r>
            <a:r>
              <a:rPr lang="es-ES" baseline="0" dirty="0" err="1" smtClean="0"/>
              <a:t>nen</a:t>
            </a:r>
            <a:r>
              <a:rPr lang="es-ES" baseline="0" dirty="0" smtClean="0"/>
              <a:t>… i </a:t>
            </a:r>
            <a:r>
              <a:rPr lang="es-ES" baseline="0" dirty="0" err="1" smtClean="0"/>
              <a:t>pq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nosaltres</a:t>
            </a:r>
            <a:r>
              <a:rPr lang="es-ES" baseline="0" dirty="0" smtClean="0"/>
              <a:t> no </a:t>
            </a:r>
            <a:r>
              <a:rPr lang="es-ES" baseline="0" dirty="0" err="1" smtClean="0"/>
              <a:t>malinterpretem</a:t>
            </a:r>
            <a:r>
              <a:rPr lang="es-ES" baseline="0" dirty="0" smtClean="0"/>
              <a:t> coses que ha </a:t>
            </a:r>
            <a:r>
              <a:rPr lang="es-ES" baseline="0" dirty="0" err="1" smtClean="0"/>
              <a:t>dit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652E5-32B4-4627-9FF7-740389E56C9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A </a:t>
            </a:r>
            <a:r>
              <a:rPr lang="ca-ES" dirty="0" err="1" smtClean="0"/>
              <a:t>posición</a:t>
            </a:r>
            <a:r>
              <a:rPr lang="ca-ES" dirty="0" smtClean="0"/>
              <a:t> supina B de </a:t>
            </a:r>
            <a:r>
              <a:rPr lang="ca-ES" dirty="0" err="1" smtClean="0"/>
              <a:t>rodillas</a:t>
            </a:r>
            <a:r>
              <a:rPr lang="ca-ES" dirty="0" smtClean="0"/>
              <a:t> C </a:t>
            </a:r>
            <a:r>
              <a:rPr lang="ca-ES" dirty="0" err="1" smtClean="0"/>
              <a:t>decúbito</a:t>
            </a:r>
            <a:r>
              <a:rPr lang="ca-ES" dirty="0" smtClean="0"/>
              <a:t> lateral</a:t>
            </a:r>
          </a:p>
          <a:p>
            <a:r>
              <a:rPr lang="ca-ES" dirty="0" smtClean="0"/>
              <a:t>D </a:t>
            </a:r>
            <a:r>
              <a:rPr lang="ca-ES" dirty="0" err="1" smtClean="0"/>
              <a:t>tracción</a:t>
            </a:r>
            <a:r>
              <a:rPr lang="ca-ES" dirty="0" smtClean="0"/>
              <a:t> labial</a:t>
            </a:r>
            <a:r>
              <a:rPr lang="ca-ES" baseline="0" dirty="0" smtClean="0"/>
              <a:t> E </a:t>
            </a:r>
            <a:r>
              <a:rPr lang="ca-ES" baseline="0" dirty="0" err="1" smtClean="0"/>
              <a:t>separación</a:t>
            </a:r>
            <a:r>
              <a:rPr lang="ca-ES" baseline="0" dirty="0" smtClean="0"/>
              <a:t> labial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652E5-32B4-4627-9FF7-740389E56C9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B31C-0503-4E44-9F73-F9584F7E5DB2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9E07-BCCF-43BF-BB6B-CE631F7B39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B31C-0503-4E44-9F73-F9584F7E5DB2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9E07-BCCF-43BF-BB6B-CE631F7B39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B31C-0503-4E44-9F73-F9584F7E5DB2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9E07-BCCF-43BF-BB6B-CE631F7B39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B31C-0503-4E44-9F73-F9584F7E5DB2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9E07-BCCF-43BF-BB6B-CE631F7B39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B31C-0503-4E44-9F73-F9584F7E5DB2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9E07-BCCF-43BF-BB6B-CE631F7B39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B31C-0503-4E44-9F73-F9584F7E5DB2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9E07-BCCF-43BF-BB6B-CE631F7B39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B31C-0503-4E44-9F73-F9584F7E5DB2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9E07-BCCF-43BF-BB6B-CE631F7B39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B31C-0503-4E44-9F73-F9584F7E5DB2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9E07-BCCF-43BF-BB6B-CE631F7B39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B31C-0503-4E44-9F73-F9584F7E5DB2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9E07-BCCF-43BF-BB6B-CE631F7B39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B31C-0503-4E44-9F73-F9584F7E5DB2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9E07-BCCF-43BF-BB6B-CE631F7B39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B31C-0503-4E44-9F73-F9584F7E5DB2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9E07-BCCF-43BF-BB6B-CE631F7B39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B31C-0503-4E44-9F73-F9584F7E5DB2}" type="datetimeFigureOut">
              <a:rPr lang="es-ES" smtClean="0"/>
              <a:t>08/01/2018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9E07-BCCF-43BF-BB6B-CE631F7B39C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a-ES" altLang="es-ES" dirty="0" smtClean="0"/>
              <a:t>ABUSO SEXUAL</a:t>
            </a:r>
            <a:br>
              <a:rPr lang="ca-ES" altLang="es-ES" dirty="0" smtClean="0"/>
            </a:br>
            <a:r>
              <a:rPr lang="ca-ES" altLang="es-ES" dirty="0" smtClean="0"/>
              <a:t/>
            </a:r>
            <a:br>
              <a:rPr lang="ca-ES" altLang="es-ES" dirty="0" smtClean="0"/>
            </a:br>
            <a:r>
              <a:rPr lang="ca-ES" altLang="es-ES" sz="3600" dirty="0" smtClean="0"/>
              <a:t>EXPLORACIÓN NORMAL Y SUS VARIANTES</a:t>
            </a:r>
            <a:endParaRPr lang="es-ES" altLang="es-ES" sz="3600" dirty="0" smtClean="0"/>
          </a:p>
        </p:txBody>
      </p:sp>
      <p:sp>
        <p:nvSpPr>
          <p:cNvPr id="3075" name="Subtítulo 2"/>
          <p:cNvSpPr>
            <a:spLocks noGrp="1" noChangeArrowheads="1"/>
          </p:cNvSpPr>
          <p:nvPr>
            <p:ph type="subTitle" idx="1"/>
          </p:nvPr>
        </p:nvSpPr>
        <p:spPr>
          <a:xfrm>
            <a:off x="1111468" y="3759685"/>
            <a:ext cx="6858000" cy="1667338"/>
          </a:xfrm>
        </p:spPr>
        <p:txBody>
          <a:bodyPr>
            <a:normAutofit fontScale="85000" lnSpcReduction="20000"/>
          </a:bodyPr>
          <a:lstStyle/>
          <a:p>
            <a:r>
              <a:rPr lang="ca-ES" altLang="es-ES" b="1" dirty="0" smtClean="0"/>
              <a:t>Dra. Anna Fàbregas </a:t>
            </a:r>
            <a:r>
              <a:rPr lang="ca-ES" altLang="es-ES" b="1" dirty="0" err="1" smtClean="0"/>
              <a:t>Martori</a:t>
            </a:r>
            <a:r>
              <a:rPr lang="ca-ES" altLang="es-ES" b="1" dirty="0" smtClean="0"/>
              <a:t>.</a:t>
            </a:r>
          </a:p>
          <a:p>
            <a:r>
              <a:rPr lang="ca-ES" altLang="es-ES" b="1" dirty="0" err="1" smtClean="0"/>
              <a:t>Unidad</a:t>
            </a:r>
            <a:r>
              <a:rPr lang="ca-ES" altLang="es-ES" b="1" dirty="0" smtClean="0"/>
              <a:t> de </a:t>
            </a:r>
            <a:r>
              <a:rPr lang="ca-ES" altLang="es-ES" b="1" dirty="0" err="1" smtClean="0"/>
              <a:t>Hospitalización</a:t>
            </a:r>
            <a:r>
              <a:rPr lang="ca-ES" altLang="es-ES" b="1" dirty="0" smtClean="0"/>
              <a:t> de </a:t>
            </a:r>
            <a:r>
              <a:rPr lang="ca-ES" altLang="es-ES" b="1" dirty="0" err="1" smtClean="0"/>
              <a:t>Pediatría</a:t>
            </a:r>
            <a:r>
              <a:rPr lang="ca-ES" altLang="es-ES" b="1" dirty="0" smtClean="0"/>
              <a:t>.</a:t>
            </a:r>
          </a:p>
          <a:p>
            <a:r>
              <a:rPr lang="ca-ES" altLang="es-ES" b="1" dirty="0" smtClean="0"/>
              <a:t>HMI Vall </a:t>
            </a:r>
            <a:r>
              <a:rPr lang="ca-ES" altLang="es-ES" b="1" dirty="0" err="1" smtClean="0"/>
              <a:t>d’Hebron</a:t>
            </a:r>
            <a:r>
              <a:rPr lang="ca-ES" altLang="es-ES" b="1" dirty="0" smtClean="0"/>
              <a:t>, Barcelona.</a:t>
            </a:r>
          </a:p>
          <a:p>
            <a:r>
              <a:rPr lang="ca-ES" altLang="es-ES" b="1" dirty="0" smtClean="0"/>
              <a:t>Terrassa, 17-18/11/2017.</a:t>
            </a:r>
            <a:endParaRPr lang="es-ES" altLang="es-ES" b="1" dirty="0" smtClean="0"/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 rotWithShape="1">
          <a:blip r:embed="rId2" cstate="print"/>
          <a:srcRect l="2266" t="12377" r="47809" b="78207"/>
          <a:stretch/>
        </p:blipFill>
        <p:spPr>
          <a:xfrm>
            <a:off x="1214244" y="5212095"/>
            <a:ext cx="6368143" cy="6752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7629" y="465521"/>
            <a:ext cx="7886700" cy="941388"/>
          </a:xfrm>
        </p:spPr>
        <p:txBody>
          <a:bodyPr/>
          <a:lstStyle/>
          <a:p>
            <a:pPr algn="l"/>
            <a:r>
              <a:rPr lang="ca-ES" dirty="0" smtClean="0"/>
              <a:t>DEFINICIONES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552365"/>
            <a:ext cx="7886700" cy="4351338"/>
          </a:xfrm>
        </p:spPr>
        <p:txBody>
          <a:bodyPr/>
          <a:lstStyle/>
          <a:p>
            <a:r>
              <a:rPr lang="ca-ES" sz="2400" b="1" dirty="0" smtClean="0"/>
              <a:t> </a:t>
            </a:r>
            <a:r>
              <a:rPr lang="es-ES" sz="2400" b="1" dirty="0" smtClean="0"/>
              <a:t>Abuso sexual </a:t>
            </a:r>
            <a:r>
              <a:rPr lang="es-ES" sz="2400" dirty="0" smtClean="0"/>
              <a:t>es el acto de hacer participar al niño o adolescente en actividades sexuales que aun no puede entender ni consentir como igual (edad, jerarquía, profesión, violencia..)</a:t>
            </a:r>
          </a:p>
          <a:p>
            <a:r>
              <a:rPr lang="es-ES" sz="2400" b="1" dirty="0" smtClean="0"/>
              <a:t>Prevalencia: </a:t>
            </a:r>
            <a:r>
              <a:rPr lang="es-ES" sz="2400" dirty="0" smtClean="0"/>
              <a:t>está siempre subestimada. En el mundo entero se estima un 25% de chicas y un 9% de chicos han sido víctimas de algún tipo de abuso sexual durante su infancia.</a:t>
            </a:r>
          </a:p>
          <a:p>
            <a:r>
              <a:rPr lang="es-ES" sz="2400" b="1" dirty="0" smtClean="0"/>
              <a:t>Secuelas: </a:t>
            </a:r>
            <a:r>
              <a:rPr lang="es-ES" sz="2400" dirty="0" smtClean="0"/>
              <a:t>problemas psicológicos y emocionales como sensación de culpa, vergüenza, aislamiento social, alteración del desarrollo de la vida sexual..</a:t>
            </a:r>
            <a:endParaRPr lang="es-E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dirty="0" smtClean="0"/>
              <a:t>ANAMNESIS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605285"/>
            <a:ext cx="7886700" cy="4351338"/>
          </a:xfrm>
        </p:spPr>
        <p:txBody>
          <a:bodyPr/>
          <a:lstStyle/>
          <a:p>
            <a:r>
              <a:rPr lang="es-ES" sz="2000" dirty="0" smtClean="0">
                <a:latin typeface="Calibri" pitchFamily="34" charset="0"/>
              </a:rPr>
              <a:t>Directamente con la víctima, si puede ser a solas.</a:t>
            </a:r>
            <a:endParaRPr lang="es-ES" sz="2000" dirty="0" smtClean="0"/>
          </a:p>
          <a:p>
            <a:pPr lvl="0">
              <a:lnSpc>
                <a:spcPct val="100000"/>
              </a:lnSpc>
            </a:pPr>
            <a:r>
              <a:rPr lang="es-ES" sz="2000" dirty="0" smtClean="0">
                <a:latin typeface="Calibri" pitchFamily="34" charset="0"/>
              </a:rPr>
              <a:t>Adaptada por </a:t>
            </a:r>
            <a:r>
              <a:rPr lang="es-ES" sz="2000" b="1" dirty="0" smtClean="0">
                <a:latin typeface="Calibri" pitchFamily="34" charset="0"/>
              </a:rPr>
              <a:t>edad y lenguaje</a:t>
            </a:r>
            <a:r>
              <a:rPr lang="es-ES" sz="2000" dirty="0" smtClean="0">
                <a:latin typeface="Calibri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sz="2000" b="1" dirty="0" smtClean="0">
                <a:latin typeface="Calibri" pitchFamily="34" charset="0"/>
              </a:rPr>
              <a:t>Preguntas abiertas</a:t>
            </a:r>
            <a:r>
              <a:rPr lang="es-ES" sz="2000" dirty="0" smtClean="0">
                <a:latin typeface="Calibri" pitchFamily="34" charset="0"/>
              </a:rPr>
              <a:t>: no directas, no ofrecer respuestas, no de respuesta “sí/no”, no repetir preguntas. ‘Hay algo que te preocupa? Sabes porqué estás aquí?’</a:t>
            </a:r>
          </a:p>
          <a:p>
            <a:pPr lvl="0">
              <a:lnSpc>
                <a:spcPct val="100000"/>
              </a:lnSpc>
            </a:pPr>
            <a:r>
              <a:rPr lang="es-ES" sz="2000" b="1" dirty="0" smtClean="0">
                <a:latin typeface="Calibri" pitchFamily="34" charset="0"/>
              </a:rPr>
              <a:t>No dudar </a:t>
            </a:r>
            <a:r>
              <a:rPr lang="es-ES" sz="2000" dirty="0" smtClean="0">
                <a:latin typeface="Calibri" pitchFamily="34" charset="0"/>
              </a:rPr>
              <a:t>de lo que dice.</a:t>
            </a:r>
          </a:p>
          <a:p>
            <a:pPr lvl="0">
              <a:lnSpc>
                <a:spcPct val="100000"/>
              </a:lnSpc>
            </a:pPr>
            <a:r>
              <a:rPr lang="es-ES" sz="2000" dirty="0" smtClean="0">
                <a:latin typeface="Calibri" pitchFamily="34" charset="0"/>
              </a:rPr>
              <a:t>Transcribir </a:t>
            </a:r>
            <a:r>
              <a:rPr lang="es-ES" sz="2000" b="1" dirty="0" smtClean="0">
                <a:latin typeface="Calibri" pitchFamily="34" charset="0"/>
              </a:rPr>
              <a:t>literalmente</a:t>
            </a:r>
            <a:r>
              <a:rPr lang="es-ES" sz="2000" dirty="0" smtClean="0">
                <a:latin typeface="Calibri" pitchFamily="34" charset="0"/>
              </a:rPr>
              <a:t> (“  “).</a:t>
            </a:r>
          </a:p>
          <a:p>
            <a:pPr lvl="0">
              <a:lnSpc>
                <a:spcPct val="100000"/>
              </a:lnSpc>
            </a:pPr>
            <a:r>
              <a:rPr lang="es-ES" sz="2000" dirty="0" smtClean="0">
                <a:latin typeface="Calibri" pitchFamily="34" charset="0"/>
              </a:rPr>
              <a:t>Intentar conocer quien es el </a:t>
            </a:r>
            <a:r>
              <a:rPr lang="es-ES" sz="2000" b="1" dirty="0" smtClean="0">
                <a:latin typeface="Calibri" pitchFamily="34" charset="0"/>
              </a:rPr>
              <a:t>agresor</a:t>
            </a:r>
            <a:r>
              <a:rPr lang="es-ES" sz="2000" dirty="0" smtClean="0">
                <a:latin typeface="Calibri" pitchFamily="34" charset="0"/>
              </a:rPr>
              <a:t>, </a:t>
            </a:r>
            <a:r>
              <a:rPr lang="es-ES" sz="2000" b="1" dirty="0" smtClean="0">
                <a:latin typeface="Calibri" pitchFamily="34" charset="0"/>
              </a:rPr>
              <a:t>tipos</a:t>
            </a:r>
            <a:r>
              <a:rPr lang="es-ES" sz="2000" dirty="0" smtClean="0">
                <a:latin typeface="Calibri" pitchFamily="34" charset="0"/>
              </a:rPr>
              <a:t> de abuso, numero de </a:t>
            </a:r>
            <a:r>
              <a:rPr lang="es-ES" sz="2000" b="1" dirty="0" smtClean="0">
                <a:latin typeface="Calibri" pitchFamily="34" charset="0"/>
              </a:rPr>
              <a:t>veces</a:t>
            </a:r>
            <a:r>
              <a:rPr lang="es-ES" sz="2000" dirty="0" smtClean="0">
                <a:latin typeface="Calibri" pitchFamily="34" charset="0"/>
              </a:rPr>
              <a:t>,  </a:t>
            </a:r>
            <a:r>
              <a:rPr lang="es-ES" sz="2000" b="1" dirty="0" smtClean="0">
                <a:latin typeface="Calibri" pitchFamily="34" charset="0"/>
              </a:rPr>
              <a:t>desde cuando</a:t>
            </a:r>
            <a:r>
              <a:rPr lang="es-ES" sz="2000" dirty="0" smtClean="0">
                <a:latin typeface="Calibri" pitchFamily="34" charset="0"/>
              </a:rPr>
              <a:t>... </a:t>
            </a:r>
          </a:p>
          <a:p>
            <a:pPr lvl="0">
              <a:lnSpc>
                <a:spcPct val="100000"/>
              </a:lnSpc>
            </a:pPr>
            <a:r>
              <a:rPr lang="es-ES" sz="2000" dirty="0" smtClean="0">
                <a:latin typeface="Calibri" pitchFamily="34" charset="0"/>
              </a:rPr>
              <a:t>Buscar </a:t>
            </a:r>
            <a:r>
              <a:rPr lang="es-ES" sz="2000" b="1" dirty="0" smtClean="0">
                <a:latin typeface="Calibri" pitchFamily="34" charset="0"/>
              </a:rPr>
              <a:t>detalles vivenciales</a:t>
            </a:r>
            <a:r>
              <a:rPr lang="es-ES" sz="2000" dirty="0" smtClean="0">
                <a:latin typeface="Calibri" pitchFamily="34" charset="0"/>
              </a:rPr>
              <a:t>: lugar, interacciones verbales, sensaciones, música, olores... 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7633" y="154387"/>
            <a:ext cx="7886700" cy="941388"/>
          </a:xfrm>
        </p:spPr>
        <p:txBody>
          <a:bodyPr/>
          <a:lstStyle/>
          <a:p>
            <a:pPr algn="l"/>
            <a:r>
              <a:rPr lang="ca-ES" dirty="0" smtClean="0"/>
              <a:t>EXPLORACIÓN FÍSICA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936432"/>
            <a:ext cx="7886700" cy="5266065"/>
          </a:xfrm>
        </p:spPr>
        <p:txBody>
          <a:bodyPr>
            <a:normAutofit fontScale="62500" lnSpcReduction="20000"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&gt; 90% casos es NORMAL</a:t>
            </a:r>
            <a:r>
              <a:rPr lang="es-ES" sz="2000" dirty="0" smtClean="0">
                <a:solidFill>
                  <a:srgbClr val="FF0000"/>
                </a:solidFill>
              </a:rPr>
              <a:t>, que NO descarta el abuso.</a:t>
            </a:r>
          </a:p>
          <a:p>
            <a:r>
              <a:rPr lang="es-ES" dirty="0" smtClean="0"/>
              <a:t>Hacer siempre una EF general </a:t>
            </a:r>
            <a:r>
              <a:rPr lang="es-ES" b="1" dirty="0" smtClean="0"/>
              <a:t>completa</a:t>
            </a:r>
            <a:r>
              <a:rPr lang="es-ES" dirty="0" smtClean="0"/>
              <a:t> (lesiones cutáneas, boca, cabeza..)</a:t>
            </a:r>
          </a:p>
          <a:p>
            <a:r>
              <a:rPr lang="es-ES" dirty="0" smtClean="0"/>
              <a:t>El </a:t>
            </a:r>
            <a:r>
              <a:rPr lang="es-ES" dirty="0" err="1" smtClean="0"/>
              <a:t>niñ@</a:t>
            </a:r>
            <a:r>
              <a:rPr lang="es-ES" dirty="0" smtClean="0"/>
              <a:t> estará más tranquilo con algún familiar a su lado.</a:t>
            </a:r>
          </a:p>
          <a:p>
            <a:r>
              <a:rPr lang="es-ES" dirty="0" smtClean="0"/>
              <a:t>La exploración genital debe ser realizada por profesionales expertos y de forma </a:t>
            </a:r>
            <a:r>
              <a:rPr lang="es-ES" b="1" dirty="0" smtClean="0"/>
              <a:t>conjunta</a:t>
            </a:r>
            <a:r>
              <a:rPr lang="es-ES" dirty="0" smtClean="0"/>
              <a:t> (pediatra, ginecólogo, cirujano pediátrico, forense). </a:t>
            </a:r>
            <a:r>
              <a:rPr lang="es-ES" u="sng" dirty="0" smtClean="0"/>
              <a:t>EVITAR victimización secundaria.</a:t>
            </a:r>
          </a:p>
          <a:p>
            <a:r>
              <a:rPr lang="es-ES" dirty="0" smtClean="0"/>
              <a:t>Si no es urgente (&gt; 72h) puede demorarse para estudio por profesionales.</a:t>
            </a:r>
          </a:p>
          <a:p>
            <a:r>
              <a:rPr lang="es-ES" dirty="0" smtClean="0">
                <a:latin typeface="Calibri" pitchFamily="34" charset="0"/>
              </a:rPr>
              <a:t> Agresión </a:t>
            </a:r>
            <a:r>
              <a:rPr lang="es-ES" b="1" dirty="0" smtClean="0">
                <a:latin typeface="Calibri" pitchFamily="34" charset="0"/>
              </a:rPr>
              <a:t>URGENTE &lt;72 horas </a:t>
            </a:r>
            <a:r>
              <a:rPr lang="es-ES" dirty="0" smtClean="0">
                <a:latin typeface="Calibri" pitchFamily="34" charset="0"/>
              </a:rPr>
              <a:t>(única o crónica):</a:t>
            </a:r>
          </a:p>
          <a:p>
            <a:pPr lvl="1"/>
            <a:r>
              <a:rPr lang="es-ES" dirty="0" smtClean="0">
                <a:latin typeface="Calibri" pitchFamily="34" charset="0"/>
              </a:rPr>
              <a:t>Riesgo de pérdida de pruebas</a:t>
            </a:r>
          </a:p>
          <a:p>
            <a:pPr lvl="1"/>
            <a:r>
              <a:rPr lang="es-ES" dirty="0" smtClean="0">
                <a:latin typeface="Calibri" pitchFamily="34" charset="0"/>
              </a:rPr>
              <a:t>Síntomas recientes</a:t>
            </a:r>
          </a:p>
          <a:p>
            <a:pPr lvl="1"/>
            <a:r>
              <a:rPr lang="es-ES" dirty="0" smtClean="0">
                <a:latin typeface="Calibri" pitchFamily="34" charset="0"/>
              </a:rPr>
              <a:t>Necesidad de tratamiento inmediato</a:t>
            </a:r>
          </a:p>
          <a:p>
            <a:pPr lvl="1"/>
            <a:r>
              <a:rPr lang="es-ES" dirty="0" smtClean="0">
                <a:latin typeface="Calibri" pitchFamily="34" charset="0"/>
              </a:rPr>
              <a:t>Necesidad de protección</a:t>
            </a:r>
            <a:endParaRPr lang="es-ES" dirty="0" smtClean="0"/>
          </a:p>
          <a:p>
            <a:r>
              <a:rPr lang="es-ES" dirty="0" smtClean="0"/>
              <a:t>La exploración genital no requiere habitualmente de instrumentación. El espéculo sólo en adolescentes puberales si hay sangrado o para recoger muestras.</a:t>
            </a:r>
          </a:p>
          <a:p>
            <a:r>
              <a:rPr lang="es-ES" dirty="0" smtClean="0"/>
              <a:t>El ano se explora de forma externa, la </a:t>
            </a:r>
            <a:r>
              <a:rPr lang="es-ES" dirty="0" err="1" smtClean="0"/>
              <a:t>anoscopia</a:t>
            </a:r>
            <a:r>
              <a:rPr lang="es-ES" dirty="0" smtClean="0"/>
              <a:t> bajo </a:t>
            </a:r>
            <a:r>
              <a:rPr lang="es-ES" dirty="0" err="1" smtClean="0"/>
              <a:t>anestésia</a:t>
            </a:r>
            <a:r>
              <a:rPr lang="es-ES" dirty="0" smtClean="0"/>
              <a:t> sólo en casos determinados.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396088"/>
            <a:ext cx="8220075" cy="546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228" t="20997" r="50315" b="31076"/>
          <a:stretch>
            <a:fillRect/>
          </a:stretch>
        </p:blipFill>
        <p:spPr bwMode="auto">
          <a:xfrm>
            <a:off x="1398496" y="978944"/>
            <a:ext cx="5990627" cy="438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441</Words>
  <Application>Microsoft Office PowerPoint</Application>
  <PresentationFormat>Presentación en pantalla (4:3)</PresentationFormat>
  <Paragraphs>39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ABUSO SEXUAL  EXPLORACIÓN NORMAL Y SUS VARIANTES</vt:lpstr>
      <vt:lpstr>DEFINICIONES</vt:lpstr>
      <vt:lpstr>ANAMNESIS</vt:lpstr>
      <vt:lpstr>EXPLORACIÓN FÍSICA</vt:lpstr>
      <vt:lpstr>Diapositiva 5</vt:lpstr>
      <vt:lpstr>Diapositiva 6</vt:lpstr>
    </vt:vector>
  </TitlesOfParts>
  <Company>HUVH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ABUSO SEXUAL  EXPLORACIÓN NORMAL Y SUS VARIANTES</dc:title>
  <dc:creator>afabrega</dc:creator>
  <cp:lastModifiedBy>afabrega</cp:lastModifiedBy>
  <cp:revision>1</cp:revision>
  <dcterms:created xsi:type="dcterms:W3CDTF">2018-01-08T16:24:19Z</dcterms:created>
  <dcterms:modified xsi:type="dcterms:W3CDTF">2018-01-08T16:28:47Z</dcterms:modified>
</cp:coreProperties>
</file>