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CFBAA-6DBC-4941-A019-6B1E27B3EE81}" type="datetimeFigureOut">
              <a:rPr lang="es-ES" smtClean="0"/>
              <a:t>09/11/2017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AD23F-6724-4E49-BF5B-A664062B16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76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AD23F-6724-4E49-BF5B-A664062B16AA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35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AC9582-3F5A-4B81-AB5B-444B179CC712}" type="datetime1">
              <a:rPr lang="ca-ES" smtClean="0"/>
              <a:t>09/11/2017</a:t>
            </a:fld>
            <a:endParaRPr lang="ca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C205A-6D2A-48AE-B98D-A1DB542C0587}" type="datetime1">
              <a:rPr lang="ca-ES" smtClean="0"/>
              <a:t>09/11/2017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EF8634-B11B-41DC-87A6-F455A4BF90B4}" type="datetime1">
              <a:rPr lang="ca-ES" smtClean="0"/>
              <a:t>09/11/2017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8F365-77A8-4E54-B665-878BFEBA0ED1}" type="datetime1">
              <a:rPr lang="ca-ES" smtClean="0"/>
              <a:t>09/11/2017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B199AA-F2F9-48A6-9566-6A55B473ADC1}" type="datetime1">
              <a:rPr lang="ca-ES" smtClean="0"/>
              <a:t>09/11/2017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383780-471F-414E-B31D-1E847B22FA93}" type="datetime1">
              <a:rPr lang="ca-ES" smtClean="0"/>
              <a:t>09/11/2017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8C1A8-6A5F-42E0-ACB7-6D6626741D38}" type="datetime1">
              <a:rPr lang="ca-ES" smtClean="0"/>
              <a:t>09/11/2017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44103-A496-468A-AD33-44A6BF319098}" type="datetime1">
              <a:rPr lang="ca-ES" smtClean="0"/>
              <a:t>09/11/2017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0B2C7-59FF-4F62-A4E7-A189C7B51523}" type="datetime1">
              <a:rPr lang="ca-ES" smtClean="0"/>
              <a:t>09/11/2017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9F5D7-2678-420C-84B0-23B2EB67B364}" type="datetime1">
              <a:rPr lang="ca-ES" smtClean="0"/>
              <a:t>09/11/2017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AB010-C614-415F-9DF2-7D7366090246}" type="datetime1">
              <a:rPr lang="ca-ES" smtClean="0"/>
              <a:t>09/11/2017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9BD940-2D4F-412A-A73F-5F0E7170DA52}" type="datetime1">
              <a:rPr lang="ca-ES" smtClean="0"/>
              <a:t>09/11/2017</a:t>
            </a:fld>
            <a:endParaRPr lang="ca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TERRASSA, NOVIEMBRE 2017, TONI CANO</a:t>
            </a:r>
            <a:endParaRPr lang="ca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B9C1B8-0B3E-4D66-B83B-D179049C6F25}" type="slidenum">
              <a:rPr lang="ca-ES" smtClean="0"/>
              <a:t>‹#›</a:t>
            </a:fld>
            <a:endParaRPr lang="ca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259632" y="4077072"/>
            <a:ext cx="7406640" cy="1472184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ca-ES" sz="3600" b="1" smtClean="0">
                <a:solidFill>
                  <a:schemeClr val="accent2">
                    <a:lumMod val="50000"/>
                  </a:schemeClr>
                </a:solidFill>
              </a:rPr>
              <a:t>XXIII </a:t>
            </a:r>
            <a:r>
              <a:rPr lang="ca-ES" sz="3600" b="1" dirty="0" smtClean="0">
                <a:solidFill>
                  <a:schemeClr val="accent2">
                    <a:lumMod val="50000"/>
                  </a:schemeClr>
                </a:solidFill>
              </a:rPr>
              <a:t>CONGRESO DE LA SOCIEDAD ESPAÑOLA DE PEDIATRÍA SOCIAL</a:t>
            </a:r>
            <a:r>
              <a:rPr lang="ca-ES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a-ES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a-ES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a-ES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a-ES" sz="3600" b="1" dirty="0" smtClean="0">
                <a:solidFill>
                  <a:schemeClr val="accent2">
                    <a:lumMod val="50000"/>
                  </a:schemeClr>
                </a:solidFill>
              </a:rPr>
              <a:t>TEJIENDO ALIANZAS POR UNA INFANCIA LIBRE</a:t>
            </a:r>
            <a:r>
              <a:rPr lang="ca-E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a-E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a-E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a-E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a-ES" sz="3600" b="1" dirty="0" smtClean="0">
                <a:solidFill>
                  <a:schemeClr val="accent2">
                    <a:lumMod val="50000"/>
                  </a:schemeClr>
                </a:solidFill>
              </a:rPr>
              <a:t>EXPERIENCIAS, PROYECTOS Y PROGRAMAS</a:t>
            </a:r>
            <a:r>
              <a:rPr lang="ca-E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a-ES" dirty="0">
                <a:solidFill>
                  <a:schemeClr val="accent2">
                    <a:lumMod val="50000"/>
                  </a:schemeClr>
                </a:solidFill>
              </a:rPr>
            </a:br>
            <a:endParaRPr lang="ca-E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>
            <a:normAutofit/>
          </a:bodyPr>
          <a:lstStyle/>
          <a:p>
            <a:endParaRPr lang="ca-ES" dirty="0" smtClean="0"/>
          </a:p>
          <a:p>
            <a:endParaRPr lang="ca-ES" dirty="0" smtClean="0"/>
          </a:p>
        </p:txBody>
      </p:sp>
      <p:sp>
        <p:nvSpPr>
          <p:cNvPr id="4" name="QuadreDeText 3"/>
          <p:cNvSpPr txBox="1"/>
          <p:nvPr/>
        </p:nvSpPr>
        <p:spPr>
          <a:xfrm>
            <a:off x="9612560" y="1484784"/>
            <a:ext cx="184731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09320"/>
            <a:ext cx="7128792" cy="476250"/>
          </a:xfrm>
        </p:spPr>
        <p:txBody>
          <a:bodyPr/>
          <a:lstStyle/>
          <a:p>
            <a:r>
              <a:rPr lang="it-IT" sz="2400" b="1" dirty="0" smtClean="0"/>
              <a:t>TERRASSA, NOVIEMBRE 2017.  TONI CANO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3171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ASPECTOS METODOLÓGICOS (2)</a:t>
            </a:r>
          </a:p>
          <a:p>
            <a:pPr marL="0" indent="0" algn="ctr">
              <a:buNone/>
            </a:pPr>
            <a:endParaRPr lang="ca-ES" b="1" dirty="0" smtClean="0"/>
          </a:p>
          <a:p>
            <a:pPr marL="82296" indent="0">
              <a:buNone/>
            </a:pPr>
            <a:r>
              <a:rPr lang="ca-ES" b="1" dirty="0" smtClean="0"/>
              <a:t>MATERIALES</a:t>
            </a:r>
            <a:r>
              <a:rPr lang="ca-ES" dirty="0" smtClean="0"/>
              <a:t>: MANUAL PARA LOS PROFESIONALES, INSTRUCCIONES DETALLADAS DE LAS SESIONES,FICHAS PARA LAS FAMILIAS Y CUESTIONARIO DE VALORACIÓN.SALA CONFORTABLE QUE FACILITE EL TRABAJO EN GRUPO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6408712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28337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42392" y="1124744"/>
            <a:ext cx="8301608" cy="525658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ASPECTOS METODOLÓGICOS (3)</a:t>
            </a:r>
          </a:p>
          <a:p>
            <a:pPr marL="82296" indent="0" algn="ctr">
              <a:buNone/>
            </a:pPr>
            <a:endParaRPr lang="ca-E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82296" indent="0">
              <a:buNone/>
            </a:pPr>
            <a:r>
              <a:rPr lang="ca-ES" b="1" dirty="0" smtClean="0"/>
              <a:t>OBJETIVOS DEL PROGRAMA:</a:t>
            </a:r>
          </a:p>
          <a:p>
            <a:r>
              <a:rPr lang="ca-ES" sz="2400" dirty="0" smtClean="0"/>
              <a:t>MEJORAR LA CANTIDAD Y CALIDAD DE LA COMUNICACIÓN</a:t>
            </a:r>
          </a:p>
          <a:p>
            <a:r>
              <a:rPr lang="ca-ES" sz="2400" dirty="0" smtClean="0"/>
              <a:t>AUMENTAR LA CALIDAD DE LAS RELACIONES FAMILIARRES</a:t>
            </a:r>
          </a:p>
          <a:p>
            <a:r>
              <a:rPr lang="ca-ES" sz="2400" dirty="0" smtClean="0"/>
              <a:t>DISMINUIR LA FRECUENCIA E INTENSIDAD DE LOS CONFLICTOS</a:t>
            </a:r>
          </a:p>
          <a:p>
            <a:r>
              <a:rPr lang="ca-ES" sz="2400" dirty="0" smtClean="0"/>
              <a:t>CAPACITAR A LOS PADRES PARA ESTABLECER NORMAS DE CONDUCTA</a:t>
            </a:r>
          </a:p>
          <a:p>
            <a:r>
              <a:rPr lang="ca-ES" sz="2400" dirty="0" smtClean="0"/>
              <a:t>MEJORAR EL SEGUIMIENTO Y SUPERVISIÓN DE LA CONDUCTA DE LOS HIJOS</a:t>
            </a:r>
          </a:p>
          <a:p>
            <a:r>
              <a:rPr lang="ca-ES" sz="2400" dirty="0" smtClean="0"/>
              <a:t>AUMENTAR LOS MÉTODOS DE DISCIPLINA POSITIVA</a:t>
            </a:r>
          </a:p>
          <a:p>
            <a:r>
              <a:rPr lang="ca-ES" sz="2400" dirty="0" smtClean="0"/>
              <a:t>AUMENTAR LAS ESTRATEGIAS DE RESOLUCIÓN DE PROBLEMAS</a:t>
            </a:r>
          </a:p>
          <a:p>
            <a:pPr marL="0" indent="0">
              <a:buNone/>
            </a:pPr>
            <a:endParaRPr lang="ca-ES" sz="2400" dirty="0" smtClean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6336704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64199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187624" y="1052736"/>
            <a:ext cx="8219256" cy="52894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ASPECTOS METODOLÓGICOS(4)</a:t>
            </a:r>
          </a:p>
          <a:p>
            <a:pPr marL="0" indent="0" algn="ctr">
              <a:buNone/>
            </a:pPr>
            <a:endParaRPr lang="ca-E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a-ES" b="1" dirty="0" smtClean="0"/>
              <a:t>CONTENIDOS DE LAS SESIONES:</a:t>
            </a:r>
            <a:endParaRPr lang="ca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Aprender</a:t>
            </a:r>
            <a:r>
              <a:rPr lang="ca-ES" sz="2600" dirty="0" smtClean="0"/>
              <a:t> a definir </a:t>
            </a:r>
            <a:r>
              <a:rPr lang="ca-ES" sz="2600" dirty="0" err="1" smtClean="0"/>
              <a:t>cambios</a:t>
            </a:r>
            <a:r>
              <a:rPr lang="ca-ES" sz="2600" dirty="0" smtClean="0"/>
              <a:t> </a:t>
            </a:r>
            <a:r>
              <a:rPr lang="ca-ES" sz="2600" dirty="0" err="1" smtClean="0"/>
              <a:t>objetivos</a:t>
            </a:r>
            <a:r>
              <a:rPr lang="ca-ES" sz="2600" dirty="0" smtClean="0"/>
              <a:t> en </a:t>
            </a:r>
            <a:r>
              <a:rPr lang="ca-ES" sz="2600" dirty="0" err="1" smtClean="0"/>
              <a:t>sus</a:t>
            </a:r>
            <a:r>
              <a:rPr lang="ca-ES" sz="2600" dirty="0" smtClean="0"/>
              <a:t> </a:t>
            </a:r>
            <a:r>
              <a:rPr lang="ca-ES" sz="2600" dirty="0" err="1" smtClean="0"/>
              <a:t>hijos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Habilidades</a:t>
            </a:r>
            <a:r>
              <a:rPr lang="ca-ES" sz="2600" dirty="0" smtClean="0"/>
              <a:t> de </a:t>
            </a:r>
            <a:r>
              <a:rPr lang="ca-ES" sz="2600" dirty="0" err="1" smtClean="0"/>
              <a:t>comunicación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Reducción</a:t>
            </a:r>
            <a:r>
              <a:rPr lang="ca-ES" sz="2600" dirty="0" smtClean="0"/>
              <a:t> de los </a:t>
            </a:r>
            <a:r>
              <a:rPr lang="ca-ES" sz="2600" dirty="0" err="1" smtClean="0"/>
              <a:t>conflictos</a:t>
            </a:r>
            <a:r>
              <a:rPr lang="ca-ES" sz="2600" dirty="0" smtClean="0"/>
              <a:t> y </a:t>
            </a:r>
            <a:r>
              <a:rPr lang="ca-ES" sz="2600" dirty="0" err="1" smtClean="0"/>
              <a:t>mejora</a:t>
            </a:r>
            <a:r>
              <a:rPr lang="ca-ES" sz="2600" dirty="0" smtClean="0"/>
              <a:t> de las relaciones </a:t>
            </a:r>
            <a:r>
              <a:rPr lang="ca-ES" sz="2600" dirty="0" err="1" smtClean="0"/>
              <a:t>familiares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Establecimiento</a:t>
            </a:r>
            <a:r>
              <a:rPr lang="ca-ES" sz="2600" dirty="0" smtClean="0"/>
              <a:t> de </a:t>
            </a:r>
            <a:r>
              <a:rPr lang="ca-ES" sz="2600" dirty="0" err="1" smtClean="0"/>
              <a:t>normas</a:t>
            </a:r>
            <a:r>
              <a:rPr lang="ca-ES" sz="2600" dirty="0" smtClean="0"/>
              <a:t> y </a:t>
            </a:r>
            <a:r>
              <a:rPr lang="ca-ES" sz="2600" dirty="0" err="1" smtClean="0"/>
              <a:t>límites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Supervisión</a:t>
            </a:r>
            <a:r>
              <a:rPr lang="ca-ES" sz="2600" dirty="0" smtClean="0"/>
              <a:t>, sanciones y </a:t>
            </a:r>
            <a:r>
              <a:rPr lang="ca-ES" sz="2600" dirty="0" err="1" smtClean="0"/>
              <a:t>y</a:t>
            </a:r>
            <a:r>
              <a:rPr lang="ca-ES" sz="2600" dirty="0" smtClean="0"/>
              <a:t> </a:t>
            </a:r>
            <a:r>
              <a:rPr lang="ca-ES" sz="2600" dirty="0" err="1" smtClean="0"/>
              <a:t>vinculación</a:t>
            </a:r>
            <a:r>
              <a:rPr lang="ca-ES" sz="2600" dirty="0" smtClean="0"/>
              <a:t> familiar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Resolución</a:t>
            </a:r>
            <a:r>
              <a:rPr lang="ca-ES" sz="2600" dirty="0" smtClean="0"/>
              <a:t> de </a:t>
            </a:r>
            <a:r>
              <a:rPr lang="ca-ES" sz="2600" dirty="0" err="1" smtClean="0"/>
              <a:t>problemas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Posición</a:t>
            </a:r>
            <a:r>
              <a:rPr lang="ca-ES" sz="2600" dirty="0" smtClean="0"/>
              <a:t> familiar </a:t>
            </a:r>
            <a:r>
              <a:rPr lang="ca-ES" sz="2600" dirty="0" err="1" smtClean="0"/>
              <a:t>ante</a:t>
            </a:r>
            <a:r>
              <a:rPr lang="ca-ES" sz="2600" dirty="0" smtClean="0"/>
              <a:t> el consumo de alcohol, </a:t>
            </a:r>
            <a:r>
              <a:rPr lang="ca-ES" sz="2600" dirty="0" err="1" smtClean="0"/>
              <a:t>tabaco</a:t>
            </a:r>
            <a:r>
              <a:rPr lang="ca-ES" sz="2600" dirty="0" smtClean="0"/>
              <a:t> y </a:t>
            </a:r>
            <a:r>
              <a:rPr lang="ca-ES" sz="2600" dirty="0" err="1" smtClean="0"/>
              <a:t>otras</a:t>
            </a:r>
            <a:r>
              <a:rPr lang="ca-ES" sz="2600" dirty="0" smtClean="0"/>
              <a:t> </a:t>
            </a:r>
            <a:r>
              <a:rPr lang="ca-ES" sz="2600" dirty="0" err="1" smtClean="0"/>
              <a:t>drogas</a:t>
            </a:r>
            <a:endParaRPr lang="ca-ES" sz="2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600" dirty="0" err="1" smtClean="0"/>
              <a:t>Seguimiento</a:t>
            </a:r>
            <a:endParaRPr lang="ca-ES" sz="2600" dirty="0" smtClean="0"/>
          </a:p>
          <a:p>
            <a:pPr marL="0" indent="0">
              <a:buNone/>
            </a:pPr>
            <a:endParaRPr lang="ca-ES" sz="2400" dirty="0" smtClean="0"/>
          </a:p>
          <a:p>
            <a:pPr marL="0" indent="0">
              <a:buNone/>
            </a:pP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912768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4184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ASPECTOS METODOLÓGICOS (5)</a:t>
            </a:r>
          </a:p>
          <a:p>
            <a:pPr marL="82296" indent="0">
              <a:buNone/>
            </a:pPr>
            <a:r>
              <a:rPr lang="ca-ES" b="1" dirty="0" smtClean="0"/>
              <a:t>ESTRUCTURA DE LAS SESIONES</a:t>
            </a:r>
          </a:p>
          <a:p>
            <a:r>
              <a:rPr lang="ca-ES" sz="2400" dirty="0" err="1" smtClean="0"/>
              <a:t>Bienvenida</a:t>
            </a:r>
            <a:r>
              <a:rPr lang="ca-ES" sz="2400" dirty="0" smtClean="0"/>
              <a:t> a los </a:t>
            </a:r>
            <a:r>
              <a:rPr lang="ca-ES" sz="2400" dirty="0" err="1" smtClean="0"/>
              <a:t>participantes</a:t>
            </a:r>
            <a:endParaRPr lang="ca-ES" sz="2400" dirty="0" smtClean="0"/>
          </a:p>
          <a:p>
            <a:r>
              <a:rPr lang="ca-ES" sz="2400" dirty="0" err="1" smtClean="0"/>
              <a:t>Revisión</a:t>
            </a:r>
            <a:r>
              <a:rPr lang="ca-ES" sz="2400" dirty="0" smtClean="0"/>
              <a:t> de las </a:t>
            </a:r>
            <a:r>
              <a:rPr lang="ca-ES" sz="2400" dirty="0" err="1" smtClean="0"/>
              <a:t>tareas</a:t>
            </a:r>
            <a:r>
              <a:rPr lang="ca-ES" sz="2400" dirty="0" smtClean="0"/>
              <a:t> </a:t>
            </a:r>
            <a:r>
              <a:rPr lang="ca-ES" sz="2400" dirty="0" err="1" smtClean="0"/>
              <a:t>realizadas</a:t>
            </a:r>
            <a:r>
              <a:rPr lang="ca-ES" sz="2400" dirty="0" smtClean="0"/>
              <a:t> en casa</a:t>
            </a:r>
          </a:p>
          <a:p>
            <a:r>
              <a:rPr lang="ca-ES" sz="2400" dirty="0" err="1" smtClean="0"/>
              <a:t>Presentación</a:t>
            </a:r>
            <a:r>
              <a:rPr lang="ca-ES" sz="2400" dirty="0" smtClean="0"/>
              <a:t> de los </a:t>
            </a:r>
            <a:r>
              <a:rPr lang="ca-ES" sz="2400" dirty="0" err="1" smtClean="0"/>
              <a:t>objetivos</a:t>
            </a:r>
            <a:r>
              <a:rPr lang="ca-ES" sz="2400" dirty="0" smtClean="0"/>
              <a:t> de la </a:t>
            </a:r>
            <a:r>
              <a:rPr lang="ca-ES" sz="2400" dirty="0" err="1" smtClean="0"/>
              <a:t>sesión</a:t>
            </a:r>
            <a:endParaRPr lang="ca-ES" sz="2400" dirty="0" smtClean="0"/>
          </a:p>
          <a:p>
            <a:r>
              <a:rPr lang="ca-ES" sz="2400" dirty="0" err="1" smtClean="0"/>
              <a:t>Desarrollo</a:t>
            </a:r>
            <a:r>
              <a:rPr lang="ca-ES" sz="2400" dirty="0" smtClean="0"/>
              <a:t> de los </a:t>
            </a:r>
            <a:r>
              <a:rPr lang="ca-ES" sz="2400" dirty="0" err="1" smtClean="0"/>
              <a:t>contenidos</a:t>
            </a:r>
            <a:r>
              <a:rPr lang="ca-ES" sz="2400" dirty="0" smtClean="0"/>
              <a:t> </a:t>
            </a:r>
            <a:r>
              <a:rPr lang="ca-ES" sz="2400" dirty="0" err="1" smtClean="0"/>
              <a:t>alternando</a:t>
            </a:r>
            <a:r>
              <a:rPr lang="ca-ES" sz="2400" dirty="0" smtClean="0"/>
              <a:t> la </a:t>
            </a:r>
            <a:r>
              <a:rPr lang="ca-ES" sz="2400" dirty="0" err="1" smtClean="0"/>
              <a:t>parte</a:t>
            </a:r>
            <a:r>
              <a:rPr lang="ca-ES" sz="2400" dirty="0" smtClean="0"/>
              <a:t> </a:t>
            </a:r>
            <a:r>
              <a:rPr lang="ca-ES" sz="2400" dirty="0" err="1" smtClean="0"/>
              <a:t>teórica</a:t>
            </a:r>
            <a:r>
              <a:rPr lang="ca-ES" sz="2400" dirty="0" smtClean="0"/>
              <a:t> con la </a:t>
            </a:r>
            <a:r>
              <a:rPr lang="ca-ES" sz="2400" dirty="0" err="1" smtClean="0"/>
              <a:t>realización</a:t>
            </a:r>
            <a:r>
              <a:rPr lang="ca-ES" sz="2400" dirty="0" smtClean="0"/>
              <a:t> de </a:t>
            </a:r>
            <a:r>
              <a:rPr lang="ca-ES" sz="2400" dirty="0" err="1" smtClean="0"/>
              <a:t>ejemplos</a:t>
            </a:r>
            <a:r>
              <a:rPr lang="ca-ES" sz="2400" dirty="0" smtClean="0"/>
              <a:t> </a:t>
            </a:r>
            <a:r>
              <a:rPr lang="ca-ES" sz="2400" dirty="0" err="1" smtClean="0"/>
              <a:t>prácticos</a:t>
            </a:r>
            <a:r>
              <a:rPr lang="ca-ES" sz="2400" dirty="0" smtClean="0"/>
              <a:t> de </a:t>
            </a:r>
            <a:r>
              <a:rPr lang="ca-ES" sz="2400" dirty="0" err="1" smtClean="0"/>
              <a:t>discusión</a:t>
            </a:r>
            <a:r>
              <a:rPr lang="ca-ES" sz="2400" dirty="0" smtClean="0"/>
              <a:t> y </a:t>
            </a:r>
            <a:r>
              <a:rPr lang="ca-ES" sz="2400" dirty="0" err="1" smtClean="0"/>
              <a:t>ensayos</a:t>
            </a:r>
            <a:r>
              <a:rPr lang="ca-ES" sz="2400" dirty="0" smtClean="0"/>
              <a:t> con la </a:t>
            </a:r>
            <a:r>
              <a:rPr lang="ca-ES" sz="2400" dirty="0" err="1" smtClean="0"/>
              <a:t>técnica</a:t>
            </a:r>
            <a:r>
              <a:rPr lang="ca-ES" sz="2400" dirty="0" smtClean="0"/>
              <a:t> de role-playing</a:t>
            </a:r>
          </a:p>
          <a:p>
            <a:r>
              <a:rPr lang="ca-ES" sz="2400" dirty="0" err="1" smtClean="0"/>
              <a:t>Presentación</a:t>
            </a:r>
            <a:r>
              <a:rPr lang="ca-ES" sz="2400" dirty="0" smtClean="0"/>
              <a:t> de las </a:t>
            </a:r>
            <a:r>
              <a:rPr lang="ca-ES" sz="2400" dirty="0" err="1" smtClean="0"/>
              <a:t>tareas</a:t>
            </a:r>
            <a:r>
              <a:rPr lang="ca-ES" sz="2400" dirty="0" smtClean="0"/>
              <a:t> para casa</a:t>
            </a:r>
          </a:p>
          <a:p>
            <a:r>
              <a:rPr lang="ca-ES" sz="2400" dirty="0" err="1" smtClean="0"/>
              <a:t>Cierre</a:t>
            </a:r>
            <a:r>
              <a:rPr lang="ca-ES" sz="2400" dirty="0" smtClean="0"/>
              <a:t> de la </a:t>
            </a:r>
            <a:r>
              <a:rPr lang="ca-ES" sz="2400" dirty="0" err="1" smtClean="0"/>
              <a:t>sesión</a:t>
            </a:r>
            <a:r>
              <a:rPr lang="ca-ES" sz="2400" dirty="0" smtClean="0"/>
              <a:t> </a:t>
            </a:r>
            <a:r>
              <a:rPr lang="ca-ES" sz="2400" dirty="0" err="1" smtClean="0"/>
              <a:t>facilitando</a:t>
            </a:r>
            <a:r>
              <a:rPr lang="ca-ES" sz="2400" dirty="0" smtClean="0"/>
              <a:t> un resumen de la </a:t>
            </a:r>
            <a:r>
              <a:rPr lang="ca-ES" sz="2400" dirty="0" err="1" smtClean="0"/>
              <a:t>misma</a:t>
            </a:r>
            <a:r>
              <a:rPr lang="ca-ES" sz="2400" dirty="0" smtClean="0"/>
              <a:t> y un anuncio de los </a:t>
            </a:r>
            <a:r>
              <a:rPr lang="ca-ES" sz="2400" dirty="0" err="1" smtClean="0"/>
              <a:t>temas</a:t>
            </a:r>
            <a:r>
              <a:rPr lang="ca-ES" sz="2400" dirty="0" smtClean="0"/>
              <a:t> de la </a:t>
            </a:r>
            <a:r>
              <a:rPr lang="ca-ES" sz="2400" dirty="0" err="1" smtClean="0"/>
              <a:t>siguiente</a:t>
            </a:r>
            <a:r>
              <a:rPr lang="ca-ES" sz="2400" dirty="0" smtClean="0"/>
              <a:t> </a:t>
            </a:r>
            <a:r>
              <a:rPr lang="ca-ES" sz="2400" dirty="0" err="1" smtClean="0"/>
              <a:t>sesión</a:t>
            </a:r>
            <a:endParaRPr lang="ca-ES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35696" y="6305550"/>
            <a:ext cx="7056784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3758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a-ES" b="1" dirty="0" smtClean="0"/>
          </a:p>
          <a:p>
            <a:pPr marL="0" indent="0" algn="ctr">
              <a:buNone/>
            </a:pPr>
            <a:endParaRPr lang="ca-ES" b="1" dirty="0"/>
          </a:p>
          <a:p>
            <a:pPr marL="0" indent="0" algn="ctr">
              <a:buNone/>
            </a:pPr>
            <a:endParaRPr lang="ca-ES" b="1" dirty="0" smtClean="0"/>
          </a:p>
          <a:p>
            <a:pPr marL="0" indent="0" algn="ctr">
              <a:buNone/>
            </a:pPr>
            <a:r>
              <a:rPr lang="ca-ES" b="1" dirty="0" err="1" smtClean="0"/>
              <a:t>Gracias</a:t>
            </a:r>
            <a:r>
              <a:rPr lang="ca-ES" b="1" dirty="0" smtClean="0"/>
              <a:t> por </a:t>
            </a:r>
            <a:r>
              <a:rPr lang="ca-ES" b="1" dirty="0" err="1" smtClean="0"/>
              <a:t>su</a:t>
            </a:r>
            <a:r>
              <a:rPr lang="ca-ES" b="1" dirty="0" smtClean="0"/>
              <a:t> </a:t>
            </a:r>
            <a:r>
              <a:rPr lang="ca-ES" b="1" dirty="0" err="1" smtClean="0"/>
              <a:t>atención</a:t>
            </a:r>
            <a:endParaRPr lang="ca-ES" b="1" dirty="0" smtClean="0"/>
          </a:p>
          <a:p>
            <a:pPr marL="0" indent="0" algn="ctr">
              <a:buNone/>
            </a:pPr>
            <a:endParaRPr lang="ca-ES" b="1" dirty="0"/>
          </a:p>
          <a:p>
            <a:pPr marL="0" indent="0" algn="ctr">
              <a:buNone/>
            </a:pPr>
            <a:r>
              <a:rPr lang="ca-ES" b="1" dirty="0" smtClean="0"/>
              <a:t>acanom@gencat.cat</a:t>
            </a:r>
            <a:endParaRPr lang="ca-ES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982816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4327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  <a:endParaRPr lang="ca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DEFINICIÓN:</a:t>
            </a:r>
          </a:p>
          <a:p>
            <a:pPr marL="0" indent="0">
              <a:buNone/>
            </a:pPr>
            <a:r>
              <a:rPr lang="ca-ES" dirty="0" smtClean="0"/>
              <a:t>Modelo de </a:t>
            </a:r>
            <a:r>
              <a:rPr lang="ca-ES" dirty="0" err="1" smtClean="0"/>
              <a:t>intervención</a:t>
            </a:r>
            <a:r>
              <a:rPr lang="ca-ES" dirty="0" smtClean="0"/>
              <a:t> </a:t>
            </a:r>
            <a:r>
              <a:rPr lang="ca-ES" dirty="0" err="1" smtClean="0"/>
              <a:t>psicoeducativa</a:t>
            </a:r>
            <a:r>
              <a:rPr lang="ca-ES" dirty="0" smtClean="0"/>
              <a:t> estructurada orientada a </a:t>
            </a:r>
            <a:r>
              <a:rPr lang="ca-ES" dirty="0" err="1" smtClean="0"/>
              <a:t>ayudar</a:t>
            </a:r>
            <a:r>
              <a:rPr lang="ca-ES" dirty="0" smtClean="0"/>
              <a:t> a los </a:t>
            </a:r>
            <a:r>
              <a:rPr lang="ca-ES" dirty="0" err="1" smtClean="0"/>
              <a:t>padres</a:t>
            </a:r>
            <a:r>
              <a:rPr lang="ca-ES" dirty="0" smtClean="0"/>
              <a:t> y </a:t>
            </a:r>
            <a:r>
              <a:rPr lang="ca-ES" dirty="0" err="1" smtClean="0"/>
              <a:t>madres</a:t>
            </a:r>
            <a:r>
              <a:rPr lang="ca-ES" dirty="0" smtClean="0"/>
              <a:t> que han </a:t>
            </a:r>
            <a:r>
              <a:rPr lang="ca-ES" dirty="0" err="1" smtClean="0"/>
              <a:t>entrado</a:t>
            </a:r>
            <a:r>
              <a:rPr lang="ca-ES" dirty="0" smtClean="0"/>
              <a:t> en el </a:t>
            </a:r>
            <a:r>
              <a:rPr lang="ca-ES" dirty="0" err="1" smtClean="0"/>
              <a:t>cirucito</a:t>
            </a:r>
            <a:r>
              <a:rPr lang="ca-ES" dirty="0" smtClean="0"/>
              <a:t> de </a:t>
            </a:r>
            <a:r>
              <a:rPr lang="ca-ES" dirty="0" err="1" smtClean="0"/>
              <a:t>Justicia</a:t>
            </a:r>
            <a:r>
              <a:rPr lang="ca-ES" dirty="0" smtClean="0"/>
              <a:t> Juvenil, a </a:t>
            </a:r>
            <a:r>
              <a:rPr lang="ca-ES" dirty="0" err="1" smtClean="0"/>
              <a:t>reforzar</a:t>
            </a:r>
            <a:r>
              <a:rPr lang="ca-ES" dirty="0" smtClean="0"/>
              <a:t> </a:t>
            </a:r>
            <a:r>
              <a:rPr lang="ca-ES" dirty="0" err="1" smtClean="0"/>
              <a:t>su</a:t>
            </a:r>
            <a:r>
              <a:rPr lang="ca-ES" dirty="0" smtClean="0"/>
              <a:t> </a:t>
            </a:r>
            <a:r>
              <a:rPr lang="ca-ES" dirty="0" err="1" smtClean="0"/>
              <a:t>función</a:t>
            </a:r>
            <a:r>
              <a:rPr lang="ca-ES" dirty="0" smtClean="0"/>
              <a:t> educativa y modificar </a:t>
            </a:r>
            <a:r>
              <a:rPr lang="ca-ES" dirty="0" err="1" smtClean="0"/>
              <a:t>pautas</a:t>
            </a:r>
            <a:r>
              <a:rPr lang="ca-ES" dirty="0" smtClean="0"/>
              <a:t> </a:t>
            </a:r>
            <a:r>
              <a:rPr lang="ca-ES" dirty="0" err="1" smtClean="0"/>
              <a:t>educativas</a:t>
            </a:r>
            <a:r>
              <a:rPr lang="ca-ES" dirty="0" smtClean="0"/>
              <a:t> no </a:t>
            </a:r>
            <a:r>
              <a:rPr lang="ca-ES" dirty="0" err="1" smtClean="0"/>
              <a:t>funcionales</a:t>
            </a:r>
            <a:r>
              <a:rPr lang="ca-ES" dirty="0" smtClean="0"/>
              <a:t>, con el </a:t>
            </a:r>
            <a:r>
              <a:rPr lang="ca-ES" dirty="0" err="1" smtClean="0"/>
              <a:t>objetivo</a:t>
            </a:r>
            <a:r>
              <a:rPr lang="ca-ES" dirty="0" smtClean="0"/>
              <a:t> de contribuir a limitar o evitar las </a:t>
            </a:r>
            <a:r>
              <a:rPr lang="ca-ES" dirty="0" err="1" smtClean="0"/>
              <a:t>conductas</a:t>
            </a:r>
            <a:r>
              <a:rPr lang="ca-ES" dirty="0" smtClean="0"/>
              <a:t> de </a:t>
            </a:r>
            <a:r>
              <a:rPr lang="ca-ES" dirty="0" err="1" smtClean="0"/>
              <a:t>riesgo</a:t>
            </a:r>
            <a:r>
              <a:rPr lang="ca-ES" dirty="0" smtClean="0"/>
              <a:t> y </a:t>
            </a:r>
            <a:r>
              <a:rPr lang="ca-ES" dirty="0" err="1" smtClean="0"/>
              <a:t>transgresoras</a:t>
            </a:r>
            <a:r>
              <a:rPr lang="ca-ES" dirty="0" smtClean="0"/>
              <a:t> de </a:t>
            </a:r>
            <a:r>
              <a:rPr lang="ca-ES" dirty="0" err="1" smtClean="0"/>
              <a:t>sus</a:t>
            </a:r>
            <a:r>
              <a:rPr lang="ca-ES" dirty="0" smtClean="0"/>
              <a:t> </a:t>
            </a:r>
            <a:r>
              <a:rPr lang="ca-ES" dirty="0" err="1" smtClean="0"/>
              <a:t>hijos</a:t>
            </a:r>
            <a:r>
              <a:rPr lang="ca-ES" dirty="0" smtClean="0"/>
              <a:t>.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195736" y="6381750"/>
            <a:ext cx="6768752" cy="476250"/>
          </a:xfrm>
        </p:spPr>
        <p:txBody>
          <a:bodyPr/>
          <a:lstStyle/>
          <a:p>
            <a:pPr algn="r"/>
            <a:r>
              <a:rPr lang="it-IT" sz="2000" b="1" dirty="0"/>
              <a:t>TERRASSA, NOVIEMBRE </a:t>
            </a:r>
            <a:r>
              <a:rPr lang="it-IT" sz="2000" b="1" dirty="0" smtClean="0"/>
              <a:t>2017.  TONI </a:t>
            </a:r>
            <a:r>
              <a:rPr lang="it-IT" sz="2000" b="1" dirty="0"/>
              <a:t>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25260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ORIGEN</a:t>
            </a:r>
          </a:p>
          <a:p>
            <a:r>
              <a:rPr lang="ca-ES" dirty="0" smtClean="0"/>
              <a:t>PROGRAMA PROTEGO:DRODODEPENDENCIAS</a:t>
            </a:r>
          </a:p>
          <a:p>
            <a:r>
              <a:rPr lang="ca-ES" dirty="0" smtClean="0"/>
              <a:t>DESARROLLADO POR LA ASOCIACIÓN PDS(PROMOCIÓ I DESENVOLUPAMENT SOCIAL) CON EL SOPORTE DELOS DEPARTAMENTOS DE SALUD Y JUSTÍCIA DE LA GENERALITAT DE CATALUNYA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79712" y="6359063"/>
            <a:ext cx="6912768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2046538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POBLACIÓN DESTINATARIA</a:t>
            </a:r>
          </a:p>
          <a:p>
            <a:r>
              <a:rPr lang="ca-ES" dirty="0" smtClean="0"/>
              <a:t>FAMILIAS CUYOS HIJOS HAN TRANSGREDIDO LAS NORMAS Y HAN ENTRADO EN EL CIRCUITO DE JUSTICIA JUVENIL</a:t>
            </a:r>
          </a:p>
          <a:p>
            <a:r>
              <a:rPr lang="ca-ES" dirty="0" smtClean="0"/>
              <a:t>POTENCIA PREVENTIVA EN LOS INICIOS DE LOS PROBLEMAS: EDAD DE LOS HIJOS 15-16 AÑOS</a:t>
            </a:r>
          </a:p>
          <a:p>
            <a:r>
              <a:rPr lang="ca-ES" dirty="0" smtClean="0"/>
              <a:t>CIERTA CAPACIDAD DE CAMBIO EN LOS PADRES</a:t>
            </a:r>
          </a:p>
          <a:p>
            <a:pPr marL="0" indent="0">
              <a:buNone/>
            </a:pP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702896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4076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/>
          </a:p>
          <a:p>
            <a:pPr marL="82296" indent="0" algn="just">
              <a:buNone/>
            </a:pPr>
            <a:r>
              <a:rPr lang="ca-ES" dirty="0" smtClean="0"/>
              <a:t>EL PROGRAMA LÍMITS </a:t>
            </a:r>
            <a:r>
              <a:rPr lang="ca-ES" b="1" dirty="0" smtClean="0"/>
              <a:t>ES</a:t>
            </a:r>
            <a:r>
              <a:rPr lang="ca-ES" dirty="0" smtClean="0"/>
              <a:t> UN PROGRAMA DE PREVENCIÓN DE LA VIOLENCIA FILIOPARENTAL ( ENTRE OTRAS PROBLEMÁTICAS) PERO </a:t>
            </a:r>
            <a:r>
              <a:rPr lang="ca-ES" b="1" dirty="0" smtClean="0"/>
              <a:t>NO</a:t>
            </a:r>
            <a:r>
              <a:rPr lang="ca-ES" dirty="0" smtClean="0"/>
              <a:t> ES UN PROGRAMA DE TRATAMIENTO DE LA VIOLENCIA FILIOPARENTAL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6336704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1248394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PROGRAMA </a:t>
            </a:r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MOTORES DE CAMBIO DEL PROGRAMA LÍMITS:</a:t>
            </a:r>
          </a:p>
          <a:p>
            <a:pPr marL="82296" indent="0" algn="ctr">
              <a:buNone/>
            </a:pPr>
            <a:endParaRPr lang="ca-ES" b="1" dirty="0" smtClean="0"/>
          </a:p>
          <a:p>
            <a:r>
              <a:rPr lang="ca-ES" dirty="0" smtClean="0"/>
              <a:t>EL FORMATO GRUPAL</a:t>
            </a:r>
          </a:p>
          <a:p>
            <a:r>
              <a:rPr lang="ca-ES" dirty="0" smtClean="0"/>
              <a:t>EL TRABAJO ENTRE SESIONES ( “LOS DEBERES PARA CASA”</a:t>
            </a:r>
          </a:p>
          <a:p>
            <a:r>
              <a:rPr lang="ca-ES" dirty="0" smtClean="0"/>
              <a:t>EL TRABAJO DE CAMBIO PASO A PASO</a:t>
            </a:r>
          </a:p>
          <a:p>
            <a:r>
              <a:rPr lang="ca-ES" dirty="0" smtClean="0"/>
              <a:t>EL EFECTO “ESPEJO “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87824" y="6305550"/>
            <a:ext cx="5904656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0993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  <a:endParaRPr lang="ca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PRINCIPIOS TEÓRICOS QUE GUIAN LA APLICACIÓN DEL PROGRAMA</a:t>
            </a:r>
          </a:p>
          <a:p>
            <a:r>
              <a:rPr lang="ca-ES" dirty="0" smtClean="0"/>
              <a:t>MODELO TRANSTEÓRICO DEL CAMBIO DE CONDUCTA DESARROLLADO POR PROCHASKA I DI CLEMENTE(1982): ESTADIOS POR LOS QUE PASA UNA PERSONA EN SU PROCESO DE CAMBIO</a:t>
            </a:r>
          </a:p>
          <a:p>
            <a:r>
              <a:rPr lang="ca-ES" dirty="0" smtClean="0"/>
              <a:t>PRINCIPIOS DE LA ENTREVISTA MOTIVACIONAL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771800" y="6305550"/>
            <a:ext cx="6192688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8286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METODOLOGIA EXPERIENCIAL APLICADA AL PROGRAMA LÍMITS</a:t>
            </a:r>
          </a:p>
          <a:p>
            <a:pPr algn="ctr"/>
            <a:endParaRPr lang="ca-ES" b="1" dirty="0" smtClean="0"/>
          </a:p>
          <a:p>
            <a:pPr marL="457200" indent="-457200"/>
            <a:r>
              <a:rPr lang="ca-ES" dirty="0" smtClean="0"/>
              <a:t>FASE DE TRABAJO </a:t>
            </a:r>
            <a:r>
              <a:rPr lang="ca-ES" b="1" dirty="0" smtClean="0"/>
              <a:t>IMPERSONAL</a:t>
            </a:r>
            <a:r>
              <a:rPr lang="ca-ES" dirty="0" smtClean="0"/>
              <a:t>: GUIA A LOS PARTICIPANTES A TRAVÉS DE UN PROCESO DE ANÁLISIS Y REFLEXIÓN OBSERVANDO, ESCUCHANDO Y ANALIZANDO AL RESTO DE FAMILIAS</a:t>
            </a:r>
          </a:p>
          <a:p>
            <a:pPr marL="0" indent="0">
              <a:buNone/>
            </a:pPr>
            <a:endParaRPr lang="ca-ES" dirty="0" smtClean="0"/>
          </a:p>
          <a:p>
            <a:pPr marL="457200" indent="-457200"/>
            <a:r>
              <a:rPr lang="ca-ES" dirty="0" smtClean="0"/>
              <a:t>FASE DE TRABAJO </a:t>
            </a:r>
            <a:r>
              <a:rPr lang="ca-ES" b="1" dirty="0" smtClean="0"/>
              <a:t>PERSONAL: </a:t>
            </a:r>
            <a:r>
              <a:rPr lang="ca-ES" dirty="0" smtClean="0"/>
              <a:t>ANÁLISIS DE LAS ESTRATEGIAS PROPIAS</a:t>
            </a:r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83768" y="6381750"/>
            <a:ext cx="6336704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8885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>
                <a:solidFill>
                  <a:schemeClr val="accent2">
                    <a:lumMod val="75000"/>
                  </a:schemeClr>
                </a:solidFill>
              </a:rPr>
              <a:t>PROGRAMA LÍMITS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ca-ES" b="1" u="sng" dirty="0" smtClean="0">
                <a:solidFill>
                  <a:schemeClr val="accent2">
                    <a:lumMod val="50000"/>
                  </a:schemeClr>
                </a:solidFill>
              </a:rPr>
              <a:t>ASPECTOS METODOLÓGICOS(1)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a-ES" b="1" dirty="0" smtClean="0"/>
              <a:t>PARTICIPACIÓN DE DOS PROFESIONALES </a:t>
            </a:r>
          </a:p>
          <a:p>
            <a:pPr marL="0" indent="0">
              <a:buNone/>
            </a:pPr>
            <a:r>
              <a:rPr lang="ca-ES" dirty="0"/>
              <a:t> </a:t>
            </a:r>
            <a:r>
              <a:rPr lang="ca-ES" dirty="0" smtClean="0"/>
              <a:t>          -APLICADOR PRINCIPAL</a:t>
            </a:r>
          </a:p>
          <a:p>
            <a:pPr marL="0" indent="0">
              <a:buNone/>
            </a:pPr>
            <a:r>
              <a:rPr lang="ca-ES" dirty="0"/>
              <a:t> </a:t>
            </a:r>
            <a:r>
              <a:rPr lang="ca-ES" dirty="0" smtClean="0"/>
              <a:t>          -APLICADOR AUXILIAR</a:t>
            </a:r>
          </a:p>
          <a:p>
            <a:pPr marL="0" indent="0">
              <a:buNone/>
            </a:pPr>
            <a:endParaRPr lang="ca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b="1" dirty="0" smtClean="0"/>
              <a:t>DURACIÓN:</a:t>
            </a:r>
            <a:r>
              <a:rPr lang="ca-ES" dirty="0" smtClean="0"/>
              <a:t> 8 SESIONES DE DOS HORAS CADA UNA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51720" y="6305550"/>
            <a:ext cx="6840760" cy="476250"/>
          </a:xfrm>
        </p:spPr>
        <p:txBody>
          <a:bodyPr/>
          <a:lstStyle/>
          <a:p>
            <a:pPr algn="r"/>
            <a:r>
              <a:rPr lang="it-IT" sz="2000" b="1" dirty="0" smtClean="0"/>
              <a:t>TERRASSA, NOVIEMBRE 2017.  TONI CANO</a:t>
            </a:r>
            <a:endParaRPr lang="ca-ES" sz="2000" b="1" dirty="0"/>
          </a:p>
        </p:txBody>
      </p:sp>
    </p:spTree>
    <p:extLst>
      <p:ext uri="{BB962C8B-B14F-4D97-AF65-F5344CB8AC3E}">
        <p14:creationId xmlns:p14="http://schemas.microsoft.com/office/powerpoint/2010/main" val="36579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656</Words>
  <Application>Microsoft Office PowerPoint</Application>
  <PresentationFormat>Presentació en pantalla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14</vt:i4>
      </vt:variant>
    </vt:vector>
  </HeadingPairs>
  <TitlesOfParts>
    <vt:vector size="15" baseType="lpstr">
      <vt:lpstr>Solsticio</vt:lpstr>
      <vt:lpstr>XXIII CONGRESO DE LA SOCIEDAD ESPAÑOLA DE PEDIATRÍA SOCIAL  TEJIENDO ALIANZAS POR UNA INFANCIA LIBRE  EXPERIENCIAS, PROYECTOS Y PROGRAMAS 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  <vt:lpstr>PROGRAMA LÍMITS</vt:lpstr>
    </vt:vector>
  </TitlesOfParts>
  <Company>Generalitat de Catalunya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XIII CONGRESO DE LA SOCIEDAD ESPAÑOLA DE PEDIATRÍA SOCIAL  TEJIENDO ALIANZAS POR UNA INFANCIA LIBRE  EXPERIENCIES, PROYECTOS Y PROGRAMA</dc:title>
  <dc:creator>Cano Martin, Antonio</dc:creator>
  <cp:lastModifiedBy>Cano Martin, Antonio</cp:lastModifiedBy>
  <cp:revision>20</cp:revision>
  <dcterms:created xsi:type="dcterms:W3CDTF">2017-10-31T09:26:37Z</dcterms:created>
  <dcterms:modified xsi:type="dcterms:W3CDTF">2017-11-09T12:31:20Z</dcterms:modified>
</cp:coreProperties>
</file>