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Lst>
  <p:notesMasterIdLst>
    <p:notesMasterId r:id="rId23"/>
  </p:notesMasterIdLst>
  <p:handoutMasterIdLst>
    <p:handoutMasterId r:id="rId24"/>
  </p:handoutMasterIdLst>
  <p:sldIdLst>
    <p:sldId id="256" r:id="rId2"/>
    <p:sldId id="374" r:id="rId3"/>
    <p:sldId id="376" r:id="rId4"/>
    <p:sldId id="377" r:id="rId5"/>
    <p:sldId id="360" r:id="rId6"/>
    <p:sldId id="362" r:id="rId7"/>
    <p:sldId id="378" r:id="rId8"/>
    <p:sldId id="364" r:id="rId9"/>
    <p:sldId id="380" r:id="rId10"/>
    <p:sldId id="381" r:id="rId11"/>
    <p:sldId id="382" r:id="rId12"/>
    <p:sldId id="383" r:id="rId13"/>
    <p:sldId id="365" r:id="rId14"/>
    <p:sldId id="323" r:id="rId15"/>
    <p:sldId id="371" r:id="rId16"/>
    <p:sldId id="318" r:id="rId17"/>
    <p:sldId id="367" r:id="rId18"/>
    <p:sldId id="368" r:id="rId19"/>
    <p:sldId id="369" r:id="rId20"/>
    <p:sldId id="370" r:id="rId21"/>
    <p:sldId id="386" r:id="rId22"/>
  </p:sldIdLst>
  <p:sldSz cx="9144000" cy="5143500" type="screen16x9"/>
  <p:notesSz cx="6797675" cy="9926638"/>
  <p:embeddedFontLst>
    <p:embeddedFont>
      <p:font typeface="Verdana" pitchFamily="34" charset="0"/>
      <p:regular r:id="rId25"/>
      <p:bold r:id="rId26"/>
      <p:italic r:id="rId27"/>
      <p:boldItalic r:id="rId28"/>
    </p:embeddedFont>
    <p:embeddedFont>
      <p:font typeface="Montserrat Medium" pitchFamily="2" charset="0"/>
      <p:regular r:id="rId29"/>
      <p:italic r:id="rId30"/>
    </p:embeddedFont>
    <p:embeddedFont>
      <p:font typeface="Calibri" pitchFamily="34" charset="0"/>
      <p:regular r:id="rId31"/>
      <p:bold r:id="rId32"/>
      <p:italic r:id="rId33"/>
      <p:boldItalic r:id="rId34"/>
    </p:embeddedFont>
    <p:embeddedFont>
      <p:font typeface="Segoe UI" pitchFamily="34" charset="0"/>
      <p:regular r:id="rId35"/>
      <p:bold r:id="rId36"/>
      <p:italic r:id="rId37"/>
      <p:boldItalic r:id="rId38"/>
    </p:embeddedFont>
    <p:embeddedFont>
      <p:font typeface="Calibri Light" pitchFamily="34" charset="0"/>
      <p:regular r:id="rId39"/>
      <p:italic r:id="rId40"/>
    </p:embeddedFont>
    <p:embeddedFont>
      <p:font typeface="Open Sans" pitchFamily="34" charset="0"/>
      <p:regular r:id="rId41"/>
      <p:bold r:id="rId42"/>
      <p:italic r:id="rId43"/>
      <p:boldItalic r:id="rId44"/>
    </p:embeddedFont>
    <p:embeddedFont>
      <p:font typeface="Montserrat" pitchFamily="2"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80"/>
    <a:srgbClr val="088B99"/>
    <a:srgbClr val="353E49"/>
    <a:srgbClr val="0D0D0D"/>
    <a:srgbClr val="D5006E"/>
    <a:srgbClr val="E5097F"/>
    <a:srgbClr val="DADE1D"/>
    <a:srgbClr val="E7469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9F91FED5-00D8-4C0D-9DFF-1519DC1BDD3E}">
  <a:tblStyle styleId="{9F91FED5-00D8-4C0D-9DFF-1519DC1BDD3E}"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06" autoAdjust="0"/>
    <p:restoredTop sz="77641" autoAdjust="0"/>
  </p:normalViewPr>
  <p:slideViewPr>
    <p:cSldViewPr>
      <p:cViewPr>
        <p:scale>
          <a:sx n="100" d="100"/>
          <a:sy n="100" d="100"/>
        </p:scale>
        <p:origin x="-1278" y="-318"/>
      </p:cViewPr>
      <p:guideLst>
        <p:guide orient="horz" pos="1620"/>
        <p:guide pos="2880"/>
      </p:guideLst>
    </p:cSldViewPr>
  </p:slideViewPr>
  <p:outlineViewPr>
    <p:cViewPr>
      <p:scale>
        <a:sx n="33" d="100"/>
        <a:sy n="33" d="100"/>
      </p:scale>
      <p:origin x="0" y="3224"/>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82BADA3C-FC9C-294C-8456-15B18E2D7C61}" type="datetimeFigureOut">
              <a:rPr lang="en-US" smtClean="0"/>
              <a:pPr/>
              <a:t>11/6/2017</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F6097F53-AE55-C641-8685-B4C0D1183D37}" type="slidenum">
              <a:rPr lang="en-US" smtClean="0"/>
              <a:pPr/>
              <a:t>‹Nº›</a:t>
            </a:fld>
            <a:endParaRPr lang="en-US"/>
          </a:p>
        </p:txBody>
      </p:sp>
    </p:spTree>
    <p:extLst>
      <p:ext uri="{BB962C8B-B14F-4D97-AF65-F5344CB8AC3E}">
        <p14:creationId xmlns:p14="http://schemas.microsoft.com/office/powerpoint/2010/main" xmlns="" val="27583776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79768" y="4715153"/>
            <a:ext cx="5438139" cy="4466987"/>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xmlns="" val="99761232"/>
      </p:ext>
    </p:extLst>
  </p:cSld>
  <p:clrMap bg1="lt1" tx1="dk1" bg2="dk2" tx2="lt2" accent1="accent1" accent2="accent2" accent3="accent3" accent4="accent4" accent5="accent5" accent6="accent6" hlink="hlink" folHlink="folHlink"/>
  <p:hf hdr="0" ftr="0" dt="0"/>
  <p:notesStyle>
    <a:lvl1pPr marL="0" algn="l" defTabSz="914192" rtl="0" eaLnBrk="1" latinLnBrk="0" hangingPunct="1">
      <a:defRPr sz="1200" kern="1200">
        <a:solidFill>
          <a:schemeClr val="tx1"/>
        </a:solidFill>
        <a:latin typeface="+mn-lt"/>
        <a:ea typeface="+mn-ea"/>
        <a:cs typeface="+mn-cs"/>
      </a:defRPr>
    </a:lvl1pPr>
    <a:lvl2pPr marL="457096" algn="l" defTabSz="914192" rtl="0" eaLnBrk="1" latinLnBrk="0" hangingPunct="1">
      <a:defRPr sz="1200" kern="1200">
        <a:solidFill>
          <a:schemeClr val="tx1"/>
        </a:solidFill>
        <a:latin typeface="+mn-lt"/>
        <a:ea typeface="+mn-ea"/>
        <a:cs typeface="+mn-cs"/>
      </a:defRPr>
    </a:lvl2pPr>
    <a:lvl3pPr marL="914192" algn="l" defTabSz="914192" rtl="0" eaLnBrk="1" latinLnBrk="0" hangingPunct="1">
      <a:defRPr sz="1200" kern="1200">
        <a:solidFill>
          <a:schemeClr val="tx1"/>
        </a:solidFill>
        <a:latin typeface="+mn-lt"/>
        <a:ea typeface="+mn-ea"/>
        <a:cs typeface="+mn-cs"/>
      </a:defRPr>
    </a:lvl3pPr>
    <a:lvl4pPr marL="1371288" algn="l" defTabSz="914192" rtl="0" eaLnBrk="1" latinLnBrk="0" hangingPunct="1">
      <a:defRPr sz="1200" kern="1200">
        <a:solidFill>
          <a:schemeClr val="tx1"/>
        </a:solidFill>
        <a:latin typeface="+mn-lt"/>
        <a:ea typeface="+mn-ea"/>
        <a:cs typeface="+mn-cs"/>
      </a:defRPr>
    </a:lvl4pPr>
    <a:lvl5pPr marL="1828384" algn="l" defTabSz="914192" rtl="0" eaLnBrk="1" latinLnBrk="0" hangingPunct="1">
      <a:defRPr sz="1200" kern="1200">
        <a:solidFill>
          <a:schemeClr val="tx1"/>
        </a:solidFill>
        <a:latin typeface="+mn-lt"/>
        <a:ea typeface="+mn-ea"/>
        <a:cs typeface="+mn-cs"/>
      </a:defRPr>
    </a:lvl5pPr>
    <a:lvl6pPr marL="2285480" algn="l" defTabSz="914192" rtl="0" eaLnBrk="1" latinLnBrk="0" hangingPunct="1">
      <a:defRPr sz="1200" kern="1200">
        <a:solidFill>
          <a:schemeClr val="tx1"/>
        </a:solidFill>
        <a:latin typeface="+mn-lt"/>
        <a:ea typeface="+mn-ea"/>
        <a:cs typeface="+mn-cs"/>
      </a:defRPr>
    </a:lvl6pPr>
    <a:lvl7pPr marL="2742576" algn="l" defTabSz="914192" rtl="0" eaLnBrk="1" latinLnBrk="0" hangingPunct="1">
      <a:defRPr sz="1200" kern="1200">
        <a:solidFill>
          <a:schemeClr val="tx1"/>
        </a:solidFill>
        <a:latin typeface="+mn-lt"/>
        <a:ea typeface="+mn-ea"/>
        <a:cs typeface="+mn-cs"/>
      </a:defRPr>
    </a:lvl7pPr>
    <a:lvl8pPr marL="3199672" algn="l" defTabSz="914192" rtl="0" eaLnBrk="1" latinLnBrk="0" hangingPunct="1">
      <a:defRPr sz="1200" kern="1200">
        <a:solidFill>
          <a:schemeClr val="tx1"/>
        </a:solidFill>
        <a:latin typeface="+mn-lt"/>
        <a:ea typeface="+mn-ea"/>
        <a:cs typeface="+mn-cs"/>
      </a:defRPr>
    </a:lvl8pPr>
    <a:lvl9pPr marL="3656768" algn="l" defTabSz="91419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79769" y="4715153"/>
            <a:ext cx="5438139" cy="4466987"/>
          </a:xfrm>
          <a:prstGeom prst="rect">
            <a:avLst/>
          </a:prstGeom>
        </p:spPr>
        <p:txBody>
          <a:bodyPr lIns="91425" tIns="91425" rIns="91425" bIns="91425" anchor="t" anchorCtr="0">
            <a:noAutofit/>
          </a:bodyPr>
          <a:lstStyle/>
          <a:p>
            <a:pPr marL="228600" lvl="0" indent="-228600">
              <a:spcBef>
                <a:spcPts val="0"/>
              </a:spcBef>
              <a:buNone/>
            </a:pPr>
            <a:r>
              <a:rPr lang="es-ES" dirty="0" smtClean="0"/>
              <a:t>Aunque ha habido otros autores posteriores, la definición sigue siendo vigente ya que recoge los componentes principales que caracterizan el abuso:</a:t>
            </a:r>
          </a:p>
          <a:p>
            <a:pPr marL="228600" lvl="0" indent="-228600">
              <a:spcBef>
                <a:spcPts val="0"/>
              </a:spcBef>
              <a:buAutoNum type="arabicParenR"/>
            </a:pPr>
            <a:r>
              <a:rPr lang="es-ES" dirty="0" smtClean="0"/>
              <a:t>Utilización del niño (niño como objeto para obtener estimulación o gratificación sexual)</a:t>
            </a:r>
          </a:p>
          <a:p>
            <a:pPr marL="228600" lvl="0" indent="-228600">
              <a:spcBef>
                <a:spcPts val="0"/>
              </a:spcBef>
              <a:buAutoNum type="arabicParenR"/>
            </a:pPr>
            <a:r>
              <a:rPr lang="es-ES" dirty="0" smtClean="0"/>
              <a:t>Desequilibrio de poder (no puede haber consentimiento cuando hay asimetría de poder)</a:t>
            </a:r>
          </a:p>
          <a:p>
            <a:pPr marL="228600" lvl="0" indent="-228600">
              <a:spcBef>
                <a:spcPts val="0"/>
              </a:spcBef>
              <a:buAutoNum type="arabicParenR"/>
            </a:pPr>
            <a:r>
              <a:rPr lang="es-ES" dirty="0" smtClean="0"/>
              <a:t>Inmadurez del niño para entender lo que está pasando, vergüenza, miedo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92500" lnSpcReduction="20000"/>
          </a:bodyPr>
          <a:lstStyle/>
          <a:p>
            <a:r>
              <a:rPr lang="es-ES" dirty="0" smtClean="0"/>
              <a:t>La cifra estimada de UNO de cada CINCO resulta de una combinación de resultados de diversos estudios realizados por equipos de investigación en Europa, y coincide con las estadísticas presentadas por diversas organizaciones, entre las que cabe citar a UNICEF, la Organización Internacional del Trabajo y la Organización Mundial de la Salud. UNO de cada CINCO es una cifra que se aplica a toda Europa, pero no excluye diferencias de frecuencia de un país a otro. Los estudios realizados en países no europeos, como Estados Unidos y Canadá, muestran un nivel similar de frecuencia.</a:t>
            </a:r>
          </a:p>
          <a:p>
            <a:endParaRPr lang="es-ES" dirty="0" smtClean="0"/>
          </a:p>
          <a:p>
            <a:r>
              <a:rPr lang="es-ES" dirty="0" smtClean="0"/>
              <a:t>La cifra UNO de cada CINCO hace referencia a todas las formas de violencia sexual contra los niños: abuso sexual, pornografía infantil, captación de niños, niñas y adolescentes por Internet, prostitución infantil y corrupción de personas menores de edad. Sin embargo, debido a que la mayoría de los estudios disponibles hacen referencia únicamente al abuso sexual que conlleva contacto físico, la cifra UNO de cada CINCO puede estar subestimada en vista de la creciente captación de niños, niñas y adolescentes a través de las redes sociales y del incremento de su exposición a material pornográfico a través de Internet.</a:t>
            </a:r>
            <a:endParaRPr lang="ca-ES" dirty="0" smtClean="0"/>
          </a:p>
          <a:p>
            <a:endParaRPr lang="ca-ES" dirty="0" smtClean="0"/>
          </a:p>
          <a:p>
            <a:r>
              <a:rPr lang="es-ES" dirty="0" smtClean="0"/>
              <a:t>En la actualidad, es difícil hacerse una idea precisa de la situación real debido a los siguientes motivos: ► un gran número de casos de violencia sexual siguen sin denunciarse; ► los estudios realizados tienen objetivos diferentes y utilizan distintos métodos y definiciones; ► la realización de entrevistas a niños, niñas y adolescentes plantea cuestiones éticas; ► los profesionales que trabajan con y para los niños (por ejemplo, en instituciones) carecen de directrices y de instrumentos de procedimiento para notificar la violencia sexual contra la infancia y la adolescencia; ► algunos niños carecen de instrumentos y medios apropiados para notificar la violencia sexual de la que son objeto, como los niños y niñas incapaces de expresarse, muy pequeños, con discapacidades intelectuales, gravemente traumatizados, etc. ► muchos estudios se basan en entrevistas a adultos o jóvenes sobre los abusos sufridos durante su infancia, y ► no se hacen suficientes esfuerzos para tratar de obtener datos exhaustivos, desglosados y comparables. </a:t>
            </a:r>
          </a:p>
          <a:p>
            <a:endParaRPr lang="es-ES" dirty="0" smtClean="0"/>
          </a:p>
          <a:p>
            <a:r>
              <a:rPr lang="ca-ES" dirty="0" smtClean="0"/>
              <a:t>( </a:t>
            </a:r>
            <a:r>
              <a:rPr lang="ca-ES" b="1" dirty="0" smtClean="0"/>
              <a:t>Font</a:t>
            </a:r>
            <a:r>
              <a:rPr lang="ca-ES" dirty="0" smtClean="0"/>
              <a:t>: http://www.fapmi.es/imagenes/subsecciones1/1de5_Doc_02_Se%20trata%20relamente%20de%201%20de%20cada%205%20ni%C3%B1os_Maquetado3.pdf  )</a:t>
            </a:r>
            <a:endParaRPr lang="ca-E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buFont typeface="Arial" pitchFamily="34" charset="0"/>
              <a:buChar char="•"/>
            </a:pPr>
            <a:r>
              <a:rPr lang="es-ES" b="1" baseline="0" noProof="0" dirty="0" smtClean="0"/>
              <a:t>Origen: </a:t>
            </a:r>
            <a:r>
              <a:rPr lang="es-ES" baseline="0" noProof="0" dirty="0" smtClean="0"/>
              <a:t>1994 La Vicki explica que ha sufrido abusos desde los 9 a los 17.</a:t>
            </a:r>
          </a:p>
          <a:p>
            <a:pPr>
              <a:buFont typeface="Arial" pitchFamily="34" charset="0"/>
              <a:buChar char="•"/>
            </a:pPr>
            <a:r>
              <a:rPr lang="es-ES" baseline="0" noProof="0" dirty="0" smtClean="0"/>
              <a:t> </a:t>
            </a:r>
            <a:r>
              <a:rPr lang="es-ES" b="1" baseline="0" noProof="0" dirty="0" smtClean="0"/>
              <a:t>Ca la dona i Dones </a:t>
            </a:r>
            <a:r>
              <a:rPr lang="es-ES" b="1" baseline="0" noProof="0" dirty="0" err="1" smtClean="0"/>
              <a:t>agredides</a:t>
            </a:r>
            <a:r>
              <a:rPr lang="es-ES" b="1" baseline="0" noProof="0" dirty="0" smtClean="0"/>
              <a:t>: </a:t>
            </a:r>
            <a:r>
              <a:rPr lang="es-ES" baseline="0" noProof="0" dirty="0" smtClean="0"/>
              <a:t>Trabajan básicamente Violaciones. ASI y la violación solo tienen en común que son violencia sexual. </a:t>
            </a:r>
          </a:p>
          <a:p>
            <a:pPr>
              <a:buFont typeface="Arial" pitchFamily="34" charset="0"/>
              <a:buChar char="•"/>
            </a:pPr>
            <a:r>
              <a:rPr lang="es-ES" baseline="0" noProof="0" dirty="0" smtClean="0"/>
              <a:t> </a:t>
            </a:r>
            <a:r>
              <a:rPr lang="es-ES" b="1" baseline="0" noProof="0" dirty="0" smtClean="0"/>
              <a:t>Bar sábado mañana  </a:t>
            </a:r>
          </a:p>
          <a:p>
            <a:pPr>
              <a:buFont typeface="Arial" pitchFamily="34" charset="0"/>
              <a:buChar char="•"/>
            </a:pPr>
            <a:r>
              <a:rPr lang="es-ES" b="1" baseline="0" noProof="0" dirty="0" smtClean="0"/>
              <a:t> FADA: </a:t>
            </a:r>
            <a:r>
              <a:rPr lang="es-ES" b="0" baseline="0" noProof="0" dirty="0" smtClean="0"/>
              <a:t>Ser mágico que a la Vicki le hubiese gustado tener. </a:t>
            </a:r>
          </a:p>
          <a:p>
            <a:pPr>
              <a:buFont typeface="Arial" pitchFamily="34" charset="0"/>
              <a:buChar char="•"/>
            </a:pPr>
            <a:r>
              <a:rPr lang="es-ES" b="0" baseline="0" noProof="0" dirty="0" smtClean="0"/>
              <a:t> 1997 Estatutos</a:t>
            </a:r>
          </a:p>
          <a:p>
            <a:pPr>
              <a:buFont typeface="Arial" pitchFamily="34" charset="0"/>
              <a:buChar char="•"/>
            </a:pPr>
            <a:r>
              <a:rPr lang="es-ES" b="0" baseline="0" noProof="0" dirty="0" smtClean="0"/>
              <a:t> 1999 Se consigue financiamiento para contratar a un profesional. </a:t>
            </a:r>
          </a:p>
          <a:p>
            <a:pPr>
              <a:buFont typeface="Arial" pitchFamily="34" charset="0"/>
              <a:buChar char="•"/>
            </a:pPr>
            <a:r>
              <a:rPr lang="es-ES" b="0" baseline="0" noProof="0" dirty="0" smtClean="0"/>
              <a:t> 2000 2 personas contratadas</a:t>
            </a:r>
          </a:p>
          <a:p>
            <a:pPr>
              <a:buFont typeface="Arial" pitchFamily="34" charset="0"/>
              <a:buChar char="•"/>
            </a:pPr>
            <a:r>
              <a:rPr lang="es-ES" b="0" baseline="0" noProof="0" dirty="0" smtClean="0"/>
              <a:t> 2001 4 personas contratadas</a:t>
            </a:r>
          </a:p>
          <a:p>
            <a:pPr>
              <a:buFont typeface="Arial" pitchFamily="34" charset="0"/>
              <a:buChar char="•"/>
            </a:pPr>
            <a:r>
              <a:rPr lang="es-ES" b="0" baseline="0" noProof="0" dirty="0" smtClean="0"/>
              <a:t> 2017 21 persones. </a:t>
            </a:r>
          </a:p>
          <a:p>
            <a:endParaRPr lang="ca-E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Image background">
    <p:spTree>
      <p:nvGrpSpPr>
        <p:cNvPr id="1" name="Shape 52"/>
        <p:cNvGrpSpPr/>
        <p:nvPr/>
      </p:nvGrpSpPr>
      <p:grpSpPr>
        <a:xfrm>
          <a:off x="0" y="0"/>
          <a:ext cx="0" cy="0"/>
          <a:chOff x="0" y="0"/>
          <a:chExt cx="0" cy="0"/>
        </a:xfrm>
      </p:grpSpPr>
      <p:pic>
        <p:nvPicPr>
          <p:cNvPr id="2" name="Picture 3" descr="logo_vickiBernadet1.png"/>
          <p:cNvPicPr>
            <a:picLocks noChangeAspect="1"/>
          </p:cNvPicPr>
          <p:nvPr userDrawn="1"/>
        </p:nvPicPr>
        <p:blipFill>
          <a:blip r:embed="rId2"/>
          <a:stretch>
            <a:fillRect/>
          </a:stretch>
        </p:blipFill>
        <p:spPr>
          <a:xfrm>
            <a:off x="8224823" y="107674"/>
            <a:ext cx="763797" cy="378991"/>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Image background">
    <p:spTree>
      <p:nvGrpSpPr>
        <p:cNvPr id="1" name="Shape 5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10" name="Shape 10"/>
          <p:cNvSpPr/>
          <p:nvPr/>
        </p:nvSpPr>
        <p:spPr>
          <a:xfrm>
            <a:off x="4139952" y="3435846"/>
            <a:ext cx="3384376" cy="72008"/>
          </a:xfrm>
          <a:prstGeom prst="rect">
            <a:avLst/>
          </a:prstGeom>
          <a:solidFill>
            <a:srgbClr val="D5006E"/>
          </a:solidFill>
          <a:ln>
            <a:noFill/>
          </a:ln>
        </p:spPr>
        <p:txBody>
          <a:bodyPr lIns="91404" tIns="91404" rIns="91404" bIns="91404" anchor="ctr" anchorCtr="0">
            <a:noAutofit/>
          </a:bodyPr>
          <a:lstStyle/>
          <a:p>
            <a:pPr lvl="0" rtl="0">
              <a:spcBef>
                <a:spcPts val="0"/>
              </a:spcBef>
              <a:buNone/>
            </a:pPr>
            <a:endParaRPr>
              <a:solidFill>
                <a:srgbClr val="FFFFFF"/>
              </a:solidFill>
            </a:endParaRPr>
          </a:p>
        </p:txBody>
      </p:sp>
      <p:sp>
        <p:nvSpPr>
          <p:cNvPr id="11" name="Shape 11"/>
          <p:cNvSpPr txBox="1">
            <a:spLocks noGrp="1"/>
          </p:cNvSpPr>
          <p:nvPr>
            <p:ph type="ctrTitle" hasCustomPrompt="1"/>
          </p:nvPr>
        </p:nvSpPr>
        <p:spPr>
          <a:xfrm>
            <a:off x="685800" y="1915627"/>
            <a:ext cx="6838528" cy="1159799"/>
          </a:xfrm>
          <a:prstGeom prst="rect">
            <a:avLst/>
          </a:prstGeom>
        </p:spPr>
        <p:txBody>
          <a:bodyPr lIns="91404" tIns="91404" rIns="91404" bIns="91404" anchor="ctr" anchorCtr="0"/>
          <a:lstStyle>
            <a:lvl1pPr lvl="0">
              <a:spcBef>
                <a:spcPts val="0"/>
              </a:spcBef>
              <a:buClr>
                <a:srgbClr val="FFFFFF"/>
              </a:buClr>
              <a:buSzPct val="100000"/>
              <a:defRPr sz="4000" b="1" i="0">
                <a:solidFill>
                  <a:srgbClr val="353E49"/>
                </a:solidFill>
                <a:latin typeface="Montserrat-Regular"/>
                <a:cs typeface="Montserrat-Regular"/>
              </a:defRPr>
            </a:lvl1pPr>
            <a:lvl2pPr lvl="1">
              <a:spcBef>
                <a:spcPts val="0"/>
              </a:spcBef>
              <a:buClr>
                <a:srgbClr val="FFFFFF"/>
              </a:buClr>
              <a:buSzPct val="100000"/>
              <a:defRPr sz="4800">
                <a:solidFill>
                  <a:srgbClr val="FFFFFF"/>
                </a:solidFill>
              </a:defRPr>
            </a:lvl2pPr>
            <a:lvl3pPr lvl="2">
              <a:spcBef>
                <a:spcPts val="0"/>
              </a:spcBef>
              <a:buClr>
                <a:srgbClr val="FFFFFF"/>
              </a:buClr>
              <a:buSzPct val="100000"/>
              <a:defRPr sz="4800">
                <a:solidFill>
                  <a:srgbClr val="FFFFFF"/>
                </a:solidFill>
              </a:defRPr>
            </a:lvl3pPr>
            <a:lvl4pPr lvl="3">
              <a:spcBef>
                <a:spcPts val="0"/>
              </a:spcBef>
              <a:buClr>
                <a:srgbClr val="FFFFFF"/>
              </a:buClr>
              <a:buSzPct val="100000"/>
              <a:defRPr sz="4800">
                <a:solidFill>
                  <a:srgbClr val="FFFFFF"/>
                </a:solidFill>
              </a:defRPr>
            </a:lvl4pPr>
            <a:lvl5pPr lvl="4">
              <a:spcBef>
                <a:spcPts val="0"/>
              </a:spcBef>
              <a:buClr>
                <a:srgbClr val="FFFFFF"/>
              </a:buClr>
              <a:buSzPct val="100000"/>
              <a:defRPr sz="4800">
                <a:solidFill>
                  <a:srgbClr val="FFFFFF"/>
                </a:solidFill>
              </a:defRPr>
            </a:lvl5pPr>
            <a:lvl6pPr lvl="5">
              <a:spcBef>
                <a:spcPts val="0"/>
              </a:spcBef>
              <a:buClr>
                <a:srgbClr val="FFFFFF"/>
              </a:buClr>
              <a:buSzPct val="100000"/>
              <a:defRPr sz="4800">
                <a:solidFill>
                  <a:srgbClr val="FFFFFF"/>
                </a:solidFill>
              </a:defRPr>
            </a:lvl6pPr>
            <a:lvl7pPr lvl="6">
              <a:spcBef>
                <a:spcPts val="0"/>
              </a:spcBef>
              <a:buClr>
                <a:srgbClr val="FFFFFF"/>
              </a:buClr>
              <a:buSzPct val="100000"/>
              <a:defRPr sz="4800">
                <a:solidFill>
                  <a:srgbClr val="FFFFFF"/>
                </a:solidFill>
              </a:defRPr>
            </a:lvl7pPr>
            <a:lvl8pPr lvl="7">
              <a:spcBef>
                <a:spcPts val="0"/>
              </a:spcBef>
              <a:buClr>
                <a:srgbClr val="FFFFFF"/>
              </a:buClr>
              <a:buSzPct val="100000"/>
              <a:defRPr sz="4800">
                <a:solidFill>
                  <a:srgbClr val="FFFFFF"/>
                </a:solidFill>
              </a:defRPr>
            </a:lvl8pPr>
            <a:lvl9pPr lvl="8">
              <a:spcBef>
                <a:spcPts val="0"/>
              </a:spcBef>
              <a:buClr>
                <a:srgbClr val="FFFFFF"/>
              </a:buClr>
              <a:buSzPct val="100000"/>
              <a:defRPr sz="4800">
                <a:solidFill>
                  <a:srgbClr val="FFFFFF"/>
                </a:solidFill>
              </a:defRPr>
            </a:lvl9pPr>
          </a:lstStyle>
          <a:p>
            <a:r>
              <a:rPr lang="es-ES_tradnl" dirty="0" smtClean="0"/>
              <a:t>Aquí va el t</a:t>
            </a:r>
            <a:r>
              <a:rPr lang="en-US" dirty="0" err="1" smtClean="0"/>
              <a:t>í</a:t>
            </a:r>
            <a:r>
              <a:rPr lang="es-ES_tradnl" dirty="0" smtClean="0"/>
              <a:t>tol de la </a:t>
            </a:r>
            <a:r>
              <a:rPr lang="es-ES_tradnl" dirty="0" err="1" smtClean="0"/>
              <a:t>presentació</a:t>
            </a:r>
            <a:endParaRPr dirty="0"/>
          </a:p>
        </p:txBody>
      </p:sp>
      <p:pic>
        <p:nvPicPr>
          <p:cNvPr id="8" name="Picture 3" descr="logo_vickiBernadet1.png"/>
          <p:cNvPicPr>
            <a:picLocks noChangeAspect="1"/>
          </p:cNvPicPr>
          <p:nvPr userDrawn="1"/>
        </p:nvPicPr>
        <p:blipFill>
          <a:blip r:embed="rId2"/>
          <a:stretch>
            <a:fillRect/>
          </a:stretch>
        </p:blipFill>
        <p:spPr>
          <a:xfrm>
            <a:off x="8224823" y="107674"/>
            <a:ext cx="763797" cy="378991"/>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Shape 8"/>
        <p:cNvGrpSpPr/>
        <p:nvPr/>
      </p:nvGrpSpPr>
      <p:grpSpPr>
        <a:xfrm>
          <a:off x="0" y="0"/>
          <a:ext cx="0" cy="0"/>
          <a:chOff x="0" y="0"/>
          <a:chExt cx="0" cy="0"/>
        </a:xfrm>
      </p:grpSpPr>
      <p:pic>
        <p:nvPicPr>
          <p:cNvPr id="7" name="Picture 3" descr="logo_vickiBernadet1.png"/>
          <p:cNvPicPr>
            <a:picLocks noChangeAspect="1"/>
          </p:cNvPicPr>
          <p:nvPr userDrawn="1"/>
        </p:nvPicPr>
        <p:blipFill>
          <a:blip r:embed="rId2"/>
          <a:stretch>
            <a:fillRect/>
          </a:stretch>
        </p:blipFill>
        <p:spPr>
          <a:xfrm>
            <a:off x="8224823" y="107674"/>
            <a:ext cx="763797" cy="378991"/>
          </a:xfrm>
          <a:prstGeom prst="rect">
            <a:avLst/>
          </a:prstGeom>
        </p:spPr>
      </p:pic>
      <p:grpSp>
        <p:nvGrpSpPr>
          <p:cNvPr id="4" name="3 Grupo"/>
          <p:cNvGrpSpPr/>
          <p:nvPr userDrawn="1"/>
        </p:nvGrpSpPr>
        <p:grpSpPr>
          <a:xfrm>
            <a:off x="1000100" y="1714494"/>
            <a:ext cx="214314" cy="214314"/>
            <a:chOff x="857224" y="1214428"/>
            <a:chExt cx="214314" cy="214314"/>
          </a:xfrm>
        </p:grpSpPr>
        <p:sp>
          <p:nvSpPr>
            <p:cNvPr id="6" name="5 Rectángulo"/>
            <p:cNvSpPr/>
            <p:nvPr/>
          </p:nvSpPr>
          <p:spPr>
            <a:xfrm>
              <a:off x="857224" y="1214428"/>
              <a:ext cx="214314" cy="71438"/>
            </a:xfrm>
            <a:prstGeom prst="rect">
              <a:avLst/>
            </a:prstGeom>
            <a:solidFill>
              <a:srgbClr val="D5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8" name="7 Rectángulo"/>
            <p:cNvSpPr/>
            <p:nvPr/>
          </p:nvSpPr>
          <p:spPr>
            <a:xfrm rot="5400000">
              <a:off x="785786" y="1285866"/>
              <a:ext cx="214314" cy="71438"/>
            </a:xfrm>
            <a:prstGeom prst="rect">
              <a:avLst/>
            </a:prstGeom>
            <a:solidFill>
              <a:srgbClr val="D5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spTree>
    <p:extLst>
      <p:ext uri="{BB962C8B-B14F-4D97-AF65-F5344CB8AC3E}">
        <p14:creationId xmlns:p14="http://schemas.microsoft.com/office/powerpoint/2010/main" xmlns="" val="258554305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Shape 8"/>
        <p:cNvGrpSpPr/>
        <p:nvPr/>
      </p:nvGrpSpPr>
      <p:grpSpPr>
        <a:xfrm>
          <a:off x="0" y="0"/>
          <a:ext cx="0" cy="0"/>
          <a:chOff x="0" y="0"/>
          <a:chExt cx="0" cy="0"/>
        </a:xfrm>
      </p:grpSpPr>
      <p:pic>
        <p:nvPicPr>
          <p:cNvPr id="7" name="Picture 3" descr="logo_vickiBernadet1.png"/>
          <p:cNvPicPr>
            <a:picLocks noChangeAspect="1"/>
          </p:cNvPicPr>
          <p:nvPr userDrawn="1"/>
        </p:nvPicPr>
        <p:blipFill>
          <a:blip r:embed="rId2"/>
          <a:stretch>
            <a:fillRect/>
          </a:stretch>
        </p:blipFill>
        <p:spPr>
          <a:xfrm>
            <a:off x="8224823" y="107674"/>
            <a:ext cx="763797" cy="378991"/>
          </a:xfrm>
          <a:prstGeom prst="rect">
            <a:avLst/>
          </a:prstGeom>
        </p:spPr>
      </p:pic>
      <p:sp>
        <p:nvSpPr>
          <p:cNvPr id="4" name="3 Rectángulo"/>
          <p:cNvSpPr/>
          <p:nvPr userDrawn="1"/>
        </p:nvSpPr>
        <p:spPr>
          <a:xfrm>
            <a:off x="642910" y="357172"/>
            <a:ext cx="1357322" cy="71438"/>
          </a:xfrm>
          <a:prstGeom prst="rect">
            <a:avLst/>
          </a:prstGeom>
          <a:solidFill>
            <a:srgbClr val="353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Tree>
    <p:extLst>
      <p:ext uri="{BB962C8B-B14F-4D97-AF65-F5344CB8AC3E}">
        <p14:creationId xmlns:p14="http://schemas.microsoft.com/office/powerpoint/2010/main" xmlns="" val="258554305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Quote">
    <p:spTree>
      <p:nvGrpSpPr>
        <p:cNvPr id="1" name="Shape 17"/>
        <p:cNvGrpSpPr/>
        <p:nvPr/>
      </p:nvGrpSpPr>
      <p:grpSpPr>
        <a:xfrm>
          <a:off x="0" y="0"/>
          <a:ext cx="0" cy="0"/>
          <a:chOff x="0" y="0"/>
          <a:chExt cx="0" cy="0"/>
        </a:xfrm>
      </p:grpSpPr>
      <p:sp>
        <p:nvSpPr>
          <p:cNvPr id="19" name="Shape 19"/>
          <p:cNvSpPr txBox="1">
            <a:spLocks noGrp="1"/>
          </p:cNvSpPr>
          <p:nvPr>
            <p:ph type="body" idx="1" hasCustomPrompt="1"/>
          </p:nvPr>
        </p:nvSpPr>
        <p:spPr>
          <a:xfrm>
            <a:off x="1261051" y="1058153"/>
            <a:ext cx="6119261" cy="2305686"/>
          </a:xfrm>
          <a:prstGeom prst="rect">
            <a:avLst/>
          </a:prstGeom>
        </p:spPr>
        <p:txBody>
          <a:bodyPr lIns="91404" tIns="91404" rIns="91404" bIns="91404" anchor="t" anchorCtr="0"/>
          <a:lstStyle>
            <a:lvl1pPr lvl="0" rtl="0">
              <a:spcBef>
                <a:spcPts val="0"/>
              </a:spcBef>
              <a:buClr>
                <a:srgbClr val="FFFFFF"/>
              </a:buClr>
              <a:buSzPct val="100000"/>
              <a:defRPr sz="2400" b="0" i="0">
                <a:solidFill>
                  <a:srgbClr val="666666"/>
                </a:solidFill>
                <a:latin typeface="Montserrat-Regular"/>
                <a:cs typeface="Montserrat-Regular"/>
              </a:defRPr>
            </a:lvl1pPr>
            <a:lvl2pPr lvl="1" rtl="0">
              <a:spcBef>
                <a:spcPts val="0"/>
              </a:spcBef>
              <a:buClr>
                <a:srgbClr val="FFFFFF"/>
              </a:buClr>
              <a:buSzPct val="100000"/>
              <a:defRPr sz="3000" i="1">
                <a:solidFill>
                  <a:srgbClr val="FFFFFF"/>
                </a:solidFill>
              </a:defRPr>
            </a:lvl2pPr>
            <a:lvl3pPr lvl="2" rtl="0">
              <a:spcBef>
                <a:spcPts val="0"/>
              </a:spcBef>
              <a:buClr>
                <a:srgbClr val="FFFFFF"/>
              </a:buClr>
              <a:buSzPct val="100000"/>
              <a:defRPr sz="3000" i="1">
                <a:solidFill>
                  <a:srgbClr val="FFFFFF"/>
                </a:solidFill>
              </a:defRPr>
            </a:lvl3pPr>
            <a:lvl4pPr lvl="3" rtl="0">
              <a:spcBef>
                <a:spcPts val="0"/>
              </a:spcBef>
              <a:buClr>
                <a:srgbClr val="FFFFFF"/>
              </a:buClr>
              <a:buSzPct val="100000"/>
              <a:defRPr sz="3000" i="1">
                <a:solidFill>
                  <a:srgbClr val="FFFFFF"/>
                </a:solidFill>
              </a:defRPr>
            </a:lvl4pPr>
            <a:lvl5pPr lvl="4" rtl="0">
              <a:spcBef>
                <a:spcPts val="0"/>
              </a:spcBef>
              <a:buClr>
                <a:srgbClr val="FFFFFF"/>
              </a:buClr>
              <a:buSzPct val="100000"/>
              <a:defRPr sz="3000" i="1">
                <a:solidFill>
                  <a:srgbClr val="FFFFFF"/>
                </a:solidFill>
              </a:defRPr>
            </a:lvl5pPr>
            <a:lvl6pPr lvl="5" rtl="0">
              <a:spcBef>
                <a:spcPts val="0"/>
              </a:spcBef>
              <a:buClr>
                <a:srgbClr val="FFFFFF"/>
              </a:buClr>
              <a:buSzPct val="100000"/>
              <a:defRPr sz="3000" i="1">
                <a:solidFill>
                  <a:srgbClr val="FFFFFF"/>
                </a:solidFill>
              </a:defRPr>
            </a:lvl6pPr>
            <a:lvl7pPr lvl="6" rtl="0">
              <a:spcBef>
                <a:spcPts val="0"/>
              </a:spcBef>
              <a:buClr>
                <a:srgbClr val="FFFFFF"/>
              </a:buClr>
              <a:buSzPct val="100000"/>
              <a:defRPr sz="3000" i="1">
                <a:solidFill>
                  <a:srgbClr val="FFFFFF"/>
                </a:solidFill>
              </a:defRPr>
            </a:lvl7pPr>
            <a:lvl8pPr lvl="7" rtl="0">
              <a:spcBef>
                <a:spcPts val="0"/>
              </a:spcBef>
              <a:buClr>
                <a:srgbClr val="FFFFFF"/>
              </a:buClr>
              <a:buSzPct val="100000"/>
              <a:defRPr sz="3000" i="1">
                <a:solidFill>
                  <a:srgbClr val="FFFFFF"/>
                </a:solidFill>
              </a:defRPr>
            </a:lvl8pPr>
            <a:lvl9pPr lvl="8">
              <a:spcBef>
                <a:spcPts val="0"/>
              </a:spcBef>
              <a:buClr>
                <a:srgbClr val="FFFFFF"/>
              </a:buClr>
              <a:buSzPct val="100000"/>
              <a:defRPr sz="3000" i="1">
                <a:solidFill>
                  <a:srgbClr val="FFFFFF"/>
                </a:solidFill>
              </a:defRPr>
            </a:lvl9pPr>
          </a:lstStyle>
          <a:p>
            <a:r>
              <a:rPr lang="es-ES_tradnl" dirty="0" smtClean="0"/>
              <a:t>Aquí </a:t>
            </a:r>
            <a:r>
              <a:rPr lang="es-ES_tradnl" dirty="0" err="1" smtClean="0"/>
              <a:t>pots</a:t>
            </a:r>
            <a:r>
              <a:rPr lang="es-ES_tradnl" dirty="0" smtClean="0"/>
              <a:t> </a:t>
            </a:r>
            <a:r>
              <a:rPr lang="es-ES_tradnl" dirty="0" err="1" smtClean="0"/>
              <a:t>afegir</a:t>
            </a:r>
            <a:r>
              <a:rPr lang="es-ES_tradnl" dirty="0" smtClean="0"/>
              <a:t> una cita que </a:t>
            </a:r>
            <a:r>
              <a:rPr lang="es-ES_tradnl" dirty="0" err="1" smtClean="0"/>
              <a:t>necessitis</a:t>
            </a:r>
            <a:r>
              <a:rPr lang="es-ES_tradnl" dirty="0" smtClean="0"/>
              <a:t> destacar</a:t>
            </a:r>
          </a:p>
        </p:txBody>
      </p:sp>
      <p:sp>
        <p:nvSpPr>
          <p:cNvPr id="20" name="Shape 20"/>
          <p:cNvSpPr txBox="1"/>
          <p:nvPr userDrawn="1"/>
        </p:nvSpPr>
        <p:spPr>
          <a:xfrm>
            <a:off x="439873" y="742345"/>
            <a:ext cx="1957200" cy="653699"/>
          </a:xfrm>
          <a:prstGeom prst="rect">
            <a:avLst/>
          </a:prstGeom>
          <a:noFill/>
          <a:ln>
            <a:noFill/>
          </a:ln>
        </p:spPr>
        <p:txBody>
          <a:bodyPr lIns="91404" tIns="91404" rIns="91404" bIns="91404" anchor="t" anchorCtr="0">
            <a:noAutofit/>
          </a:bodyPr>
          <a:lstStyle/>
          <a:p>
            <a:pPr lvl="0" rtl="0">
              <a:spcBef>
                <a:spcPts val="0"/>
              </a:spcBef>
              <a:buNone/>
            </a:pPr>
            <a:r>
              <a:rPr lang="en" sz="9600" b="1" dirty="0">
                <a:solidFill>
                  <a:srgbClr val="D5006E"/>
                </a:solidFill>
              </a:rPr>
              <a:t>“</a:t>
            </a:r>
          </a:p>
        </p:txBody>
      </p:sp>
      <p:sp>
        <p:nvSpPr>
          <p:cNvPr id="6" name="Shape 19"/>
          <p:cNvSpPr txBox="1">
            <a:spLocks noGrp="1"/>
          </p:cNvSpPr>
          <p:nvPr>
            <p:ph type="body" idx="10" hasCustomPrompt="1"/>
          </p:nvPr>
        </p:nvSpPr>
        <p:spPr>
          <a:xfrm>
            <a:off x="1259632" y="3435846"/>
            <a:ext cx="6119261" cy="576064"/>
          </a:xfrm>
          <a:prstGeom prst="rect">
            <a:avLst/>
          </a:prstGeom>
        </p:spPr>
        <p:txBody>
          <a:bodyPr lIns="91404" tIns="91404" rIns="91404" bIns="91404" anchor="t" anchorCtr="0"/>
          <a:lstStyle>
            <a:lvl1pPr lvl="0" algn="r" rtl="0">
              <a:spcBef>
                <a:spcPts val="0"/>
              </a:spcBef>
              <a:buClr>
                <a:srgbClr val="FFFFFF"/>
              </a:buClr>
              <a:buSzPct val="100000"/>
              <a:defRPr sz="2400" b="0" i="0">
                <a:solidFill>
                  <a:srgbClr val="666666"/>
                </a:solidFill>
                <a:latin typeface="Montserrat-Regular"/>
                <a:cs typeface="Montserrat-Regular"/>
              </a:defRPr>
            </a:lvl1pPr>
            <a:lvl2pPr lvl="1" rtl="0">
              <a:spcBef>
                <a:spcPts val="0"/>
              </a:spcBef>
              <a:buClr>
                <a:srgbClr val="FFFFFF"/>
              </a:buClr>
              <a:buSzPct val="100000"/>
              <a:defRPr sz="3000" i="1">
                <a:solidFill>
                  <a:srgbClr val="FFFFFF"/>
                </a:solidFill>
              </a:defRPr>
            </a:lvl2pPr>
            <a:lvl3pPr lvl="2" rtl="0">
              <a:spcBef>
                <a:spcPts val="0"/>
              </a:spcBef>
              <a:buClr>
                <a:srgbClr val="FFFFFF"/>
              </a:buClr>
              <a:buSzPct val="100000"/>
              <a:defRPr sz="3000" i="1">
                <a:solidFill>
                  <a:srgbClr val="FFFFFF"/>
                </a:solidFill>
              </a:defRPr>
            </a:lvl3pPr>
            <a:lvl4pPr lvl="3" rtl="0">
              <a:spcBef>
                <a:spcPts val="0"/>
              </a:spcBef>
              <a:buClr>
                <a:srgbClr val="FFFFFF"/>
              </a:buClr>
              <a:buSzPct val="100000"/>
              <a:defRPr sz="3000" i="1">
                <a:solidFill>
                  <a:srgbClr val="FFFFFF"/>
                </a:solidFill>
              </a:defRPr>
            </a:lvl4pPr>
            <a:lvl5pPr lvl="4" rtl="0">
              <a:spcBef>
                <a:spcPts val="0"/>
              </a:spcBef>
              <a:buClr>
                <a:srgbClr val="FFFFFF"/>
              </a:buClr>
              <a:buSzPct val="100000"/>
              <a:defRPr sz="3000" i="1">
                <a:solidFill>
                  <a:srgbClr val="FFFFFF"/>
                </a:solidFill>
              </a:defRPr>
            </a:lvl5pPr>
            <a:lvl6pPr lvl="5" rtl="0">
              <a:spcBef>
                <a:spcPts val="0"/>
              </a:spcBef>
              <a:buClr>
                <a:srgbClr val="FFFFFF"/>
              </a:buClr>
              <a:buSzPct val="100000"/>
              <a:defRPr sz="3000" i="1">
                <a:solidFill>
                  <a:srgbClr val="FFFFFF"/>
                </a:solidFill>
              </a:defRPr>
            </a:lvl6pPr>
            <a:lvl7pPr lvl="6" rtl="0">
              <a:spcBef>
                <a:spcPts val="0"/>
              </a:spcBef>
              <a:buClr>
                <a:srgbClr val="FFFFFF"/>
              </a:buClr>
              <a:buSzPct val="100000"/>
              <a:defRPr sz="3000" i="1">
                <a:solidFill>
                  <a:srgbClr val="FFFFFF"/>
                </a:solidFill>
              </a:defRPr>
            </a:lvl7pPr>
            <a:lvl8pPr lvl="7" rtl="0">
              <a:spcBef>
                <a:spcPts val="0"/>
              </a:spcBef>
              <a:buClr>
                <a:srgbClr val="FFFFFF"/>
              </a:buClr>
              <a:buSzPct val="100000"/>
              <a:defRPr sz="3000" i="1">
                <a:solidFill>
                  <a:srgbClr val="FFFFFF"/>
                </a:solidFill>
              </a:defRPr>
            </a:lvl8pPr>
            <a:lvl9pPr lvl="8">
              <a:spcBef>
                <a:spcPts val="0"/>
              </a:spcBef>
              <a:buClr>
                <a:srgbClr val="FFFFFF"/>
              </a:buClr>
              <a:buSzPct val="100000"/>
              <a:defRPr sz="3000" i="1">
                <a:solidFill>
                  <a:srgbClr val="FFFFFF"/>
                </a:solidFill>
              </a:defRPr>
            </a:lvl9pPr>
          </a:lstStyle>
          <a:p>
            <a:r>
              <a:rPr lang="es-ES_tradnl" dirty="0" smtClean="0"/>
              <a:t>Font </a:t>
            </a:r>
            <a:r>
              <a:rPr lang="es-ES_tradnl" dirty="0" err="1" smtClean="0"/>
              <a:t>estudi</a:t>
            </a:r>
            <a:endParaRPr dirty="0"/>
          </a:p>
        </p:txBody>
      </p:sp>
      <p:pic>
        <p:nvPicPr>
          <p:cNvPr id="7" name="Picture 3" descr="logo_vickiBernadet1.png"/>
          <p:cNvPicPr>
            <a:picLocks noChangeAspect="1"/>
          </p:cNvPicPr>
          <p:nvPr userDrawn="1"/>
        </p:nvPicPr>
        <p:blipFill>
          <a:blip r:embed="rId2"/>
          <a:stretch>
            <a:fillRect/>
          </a:stretch>
        </p:blipFill>
        <p:spPr>
          <a:xfrm>
            <a:off x="8224823" y="107674"/>
            <a:ext cx="763797" cy="378991"/>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1"/>
        <p:cNvGrpSpPr/>
        <p:nvPr/>
      </p:nvGrpSpPr>
      <p:grpSpPr>
        <a:xfrm>
          <a:off x="0" y="0"/>
          <a:ext cx="0" cy="0"/>
          <a:chOff x="0" y="0"/>
          <a:chExt cx="0" cy="0"/>
        </a:xfrm>
      </p:grpSpPr>
      <p:sp>
        <p:nvSpPr>
          <p:cNvPr id="22" name="Shape 22"/>
          <p:cNvSpPr txBox="1">
            <a:spLocks noGrp="1"/>
          </p:cNvSpPr>
          <p:nvPr>
            <p:ph type="title" hasCustomPrompt="1"/>
          </p:nvPr>
        </p:nvSpPr>
        <p:spPr>
          <a:xfrm>
            <a:off x="642910" y="500048"/>
            <a:ext cx="3428315" cy="643086"/>
          </a:xfrm>
          <a:prstGeom prst="rect">
            <a:avLst/>
          </a:prstGeom>
        </p:spPr>
        <p:txBody>
          <a:bodyPr lIns="91404" tIns="91404" rIns="91404" bIns="91404" anchor="t" anchorCtr="0"/>
          <a:lstStyle>
            <a:lvl1pPr lvl="0">
              <a:spcBef>
                <a:spcPts val="0"/>
              </a:spcBef>
              <a:defRPr sz="2800" b="1" i="0" baseline="0">
                <a:solidFill>
                  <a:srgbClr val="353E49"/>
                </a:solidFill>
                <a:latin typeface="Montserrat Medium" pitchFamily="2" charset="0"/>
                <a:cs typeface="Montserrat Medium" pitchFamily="2"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s-ES_tradnl" dirty="0" err="1" smtClean="0"/>
              <a:t>Afegeix</a:t>
            </a:r>
            <a:r>
              <a:rPr lang="es-ES_tradnl" dirty="0" smtClean="0"/>
              <a:t> un </a:t>
            </a:r>
            <a:r>
              <a:rPr lang="es-ES_tradnl" dirty="0" err="1" smtClean="0"/>
              <a:t>títol</a:t>
            </a:r>
            <a:endParaRPr dirty="0"/>
          </a:p>
        </p:txBody>
      </p:sp>
      <p:sp>
        <p:nvSpPr>
          <p:cNvPr id="23" name="Shape 23"/>
          <p:cNvSpPr txBox="1">
            <a:spLocks noGrp="1"/>
          </p:cNvSpPr>
          <p:nvPr>
            <p:ph type="body" idx="1" hasCustomPrompt="1"/>
          </p:nvPr>
        </p:nvSpPr>
        <p:spPr>
          <a:xfrm>
            <a:off x="844425" y="1586327"/>
            <a:ext cx="6751911" cy="3073655"/>
          </a:xfrm>
          <a:prstGeom prst="rect">
            <a:avLst/>
          </a:prstGeom>
          <a:ln>
            <a:noFill/>
          </a:ln>
        </p:spPr>
        <p:txBody>
          <a:bodyPr lIns="91404" tIns="91404" rIns="91404" bIns="91404" anchor="t" anchorCtr="0"/>
          <a:lstStyle>
            <a:lvl1pPr marL="0" marR="0" lvl="0" indent="0" algn="l" defTabSz="914400" rtl="0" eaLnBrk="1" fontAlgn="auto" latinLnBrk="0" hangingPunct="1">
              <a:lnSpc>
                <a:spcPct val="100000"/>
              </a:lnSpc>
              <a:spcBef>
                <a:spcPts val="0"/>
              </a:spcBef>
              <a:spcAft>
                <a:spcPts val="0"/>
              </a:spcAft>
              <a:buClr>
                <a:srgbClr val="E7469E"/>
              </a:buClr>
              <a:buSzTx/>
              <a:buFont typeface="Arial"/>
              <a:buNone/>
              <a:tabLst/>
              <a:defRPr sz="1200" baseline="0">
                <a:solidFill>
                  <a:srgbClr val="353E49"/>
                </a:solidFill>
                <a:latin typeface="Source Sans Pro" pitchFamily="34" charset="0"/>
                <a:cs typeface="Calibri Ligh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a:spcBef>
                <a:spcPts val="600"/>
              </a:spcBef>
            </a:pPr>
            <a:r>
              <a:rPr lang="es-ES_tradnl" sz="1400" b="1" dirty="0" smtClean="0">
                <a:solidFill>
                  <a:srgbClr val="E7469E"/>
                </a:solidFill>
                <a:latin typeface="Montserrat"/>
                <a:ea typeface="Montserrat"/>
                <a:cs typeface="Montserrat"/>
                <a:sym typeface="Montserrat"/>
              </a:rPr>
              <a:t>PARAULES DESTACADES</a:t>
            </a:r>
          </a:p>
          <a:p>
            <a:pPr>
              <a:spcBef>
                <a:spcPts val="600"/>
              </a:spcBef>
            </a:pPr>
            <a:r>
              <a:rPr lang="es-ES_tradnl" sz="1400" dirty="0" err="1" smtClean="0"/>
              <a:t>Contingut</a:t>
            </a:r>
            <a:r>
              <a:rPr lang="es-ES_tradnl" sz="1400" dirty="0" smtClean="0"/>
              <a:t> de la </a:t>
            </a:r>
            <a:r>
              <a:rPr lang="es-ES_tradnl" sz="1400" dirty="0" err="1" smtClean="0"/>
              <a:t>presentació</a:t>
            </a:r>
            <a:r>
              <a:rPr lang="es-ES_tradnl" sz="1400" dirty="0" smtClean="0"/>
              <a:t>.</a:t>
            </a:r>
          </a:p>
          <a:p>
            <a:pPr>
              <a:spcBef>
                <a:spcPts val="600"/>
              </a:spcBef>
            </a:pPr>
            <a:endParaRPr lang="es-ES_tradnl" sz="1400" dirty="0" smtClean="0"/>
          </a:p>
        </p:txBody>
      </p:sp>
      <p:pic>
        <p:nvPicPr>
          <p:cNvPr id="7" name="Picture 3" descr="logo_vickiBernadet1.png"/>
          <p:cNvPicPr>
            <a:picLocks noChangeAspect="1"/>
          </p:cNvPicPr>
          <p:nvPr userDrawn="1"/>
        </p:nvPicPr>
        <p:blipFill>
          <a:blip r:embed="rId2"/>
          <a:stretch>
            <a:fillRect/>
          </a:stretch>
        </p:blipFill>
        <p:spPr>
          <a:xfrm>
            <a:off x="8224823" y="107674"/>
            <a:ext cx="763797" cy="378991"/>
          </a:xfrm>
          <a:prstGeom prst="rect">
            <a:avLst/>
          </a:prstGeom>
        </p:spPr>
      </p:pic>
      <p:sp>
        <p:nvSpPr>
          <p:cNvPr id="8" name="7 Rectángulo"/>
          <p:cNvSpPr/>
          <p:nvPr userDrawn="1"/>
        </p:nvSpPr>
        <p:spPr>
          <a:xfrm>
            <a:off x="642910" y="357172"/>
            <a:ext cx="1357322" cy="71438"/>
          </a:xfrm>
          <a:prstGeom prst="rect">
            <a:avLst/>
          </a:prstGeom>
          <a:solidFill>
            <a:srgbClr val="353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lank color">
    <p:spTree>
      <p:nvGrpSpPr>
        <p:cNvPr id="1" name="Shape 60"/>
        <p:cNvGrpSpPr/>
        <p:nvPr/>
      </p:nvGrpSpPr>
      <p:grpSpPr>
        <a:xfrm>
          <a:off x="0" y="0"/>
          <a:ext cx="0" cy="0"/>
          <a:chOff x="0" y="0"/>
          <a:chExt cx="0" cy="0"/>
        </a:xfrm>
      </p:grpSpPr>
      <p:sp>
        <p:nvSpPr>
          <p:cNvPr id="61" name="Shape 61"/>
          <p:cNvSpPr/>
          <p:nvPr/>
        </p:nvSpPr>
        <p:spPr>
          <a:xfrm>
            <a:off x="0" y="3"/>
            <a:ext cx="9144000" cy="1142987"/>
          </a:xfrm>
          <a:prstGeom prst="rect">
            <a:avLst/>
          </a:prstGeom>
          <a:solidFill>
            <a:srgbClr val="D5006E"/>
          </a:solidFill>
          <a:ln>
            <a:noFill/>
          </a:ln>
        </p:spPr>
        <p:txBody>
          <a:bodyPr lIns="91404" tIns="91404" rIns="91404" bIns="91404" anchor="ctr" anchorCtr="0">
            <a:noAutofit/>
          </a:bodyPr>
          <a:lstStyle/>
          <a:p>
            <a:pPr lvl="0">
              <a:spcBef>
                <a:spcPts val="0"/>
              </a:spcBef>
              <a:buNone/>
            </a:pPr>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Blank color">
    <p:spTree>
      <p:nvGrpSpPr>
        <p:cNvPr id="1" name="Shape 60"/>
        <p:cNvGrpSpPr/>
        <p:nvPr/>
      </p:nvGrpSpPr>
      <p:grpSpPr>
        <a:xfrm>
          <a:off x="0" y="0"/>
          <a:ext cx="0" cy="0"/>
          <a:chOff x="0" y="0"/>
          <a:chExt cx="0" cy="0"/>
        </a:xfrm>
      </p:grpSpPr>
      <p:sp>
        <p:nvSpPr>
          <p:cNvPr id="61" name="Shape 61"/>
          <p:cNvSpPr/>
          <p:nvPr/>
        </p:nvSpPr>
        <p:spPr>
          <a:xfrm>
            <a:off x="0" y="3"/>
            <a:ext cx="9144000" cy="1851667"/>
          </a:xfrm>
          <a:prstGeom prst="rect">
            <a:avLst/>
          </a:prstGeom>
          <a:solidFill>
            <a:srgbClr val="D5006E"/>
          </a:solidFill>
          <a:ln>
            <a:noFill/>
          </a:ln>
        </p:spPr>
        <p:txBody>
          <a:bodyPr lIns="91404" tIns="91404" rIns="91404" bIns="91404" anchor="ctr" anchorCtr="0">
            <a:noAutofit/>
          </a:bodyPr>
          <a:lstStyle/>
          <a:p>
            <a:pPr lvl="0">
              <a:spcBef>
                <a:spcPts val="0"/>
              </a:spcBef>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Blank color">
    <p:spTree>
      <p:nvGrpSpPr>
        <p:cNvPr id="1" name="Shape 60"/>
        <p:cNvGrpSpPr/>
        <p:nvPr/>
      </p:nvGrpSpPr>
      <p:grpSpPr>
        <a:xfrm>
          <a:off x="0" y="0"/>
          <a:ext cx="0" cy="0"/>
          <a:chOff x="0" y="0"/>
          <a:chExt cx="0" cy="0"/>
        </a:xfrm>
      </p:grpSpPr>
      <p:sp>
        <p:nvSpPr>
          <p:cNvPr id="61" name="Shape 61"/>
          <p:cNvSpPr/>
          <p:nvPr/>
        </p:nvSpPr>
        <p:spPr>
          <a:xfrm>
            <a:off x="0" y="3"/>
            <a:ext cx="9144000" cy="1857368"/>
          </a:xfrm>
          <a:prstGeom prst="rect">
            <a:avLst/>
          </a:prstGeom>
          <a:solidFill>
            <a:srgbClr val="088B99"/>
          </a:solidFill>
          <a:ln>
            <a:noFill/>
          </a:ln>
        </p:spPr>
        <p:txBody>
          <a:bodyPr lIns="91404" tIns="91404" rIns="91404" bIns="91404" anchor="ctr" anchorCtr="0">
            <a:noAutofit/>
          </a:bodyPr>
          <a:lstStyle/>
          <a:p>
            <a:pPr lvl="0">
              <a:spcBef>
                <a:spcPts val="0"/>
              </a:spcBef>
              <a:buNone/>
            </a:pPr>
            <a:endParaRPr/>
          </a:p>
        </p:txBody>
      </p:sp>
    </p:spTree>
    <p:extLst>
      <p:ext uri="{BB962C8B-B14F-4D97-AF65-F5344CB8AC3E}">
        <p14:creationId xmlns:p14="http://schemas.microsoft.com/office/powerpoint/2010/main" xmlns="" val="82609324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5" r:id="rId1"/>
    <p:sldLayoutId id="2147483648" r:id="rId2"/>
    <p:sldLayoutId id="2147483663" r:id="rId3"/>
    <p:sldLayoutId id="2147483664" r:id="rId4"/>
    <p:sldLayoutId id="2147483650" r:id="rId5"/>
    <p:sldLayoutId id="2147483651" r:id="rId6"/>
    <p:sldLayoutId id="2147483660" r:id="rId7"/>
    <p:sldLayoutId id="2147483668" r:id="rId8"/>
    <p:sldLayoutId id="2147483662" r:id="rId9"/>
    <p:sldLayoutId id="2147483669" r:id="rId10"/>
  </p:sldLayoutIdLst>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0080"/>
        </a:buClr>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E7469E"/>
          </a:solidFill>
          <a:latin typeface="Montserrat-Regular"/>
          <a:ea typeface="Arial"/>
          <a:cs typeface="Montserrat-Regular"/>
          <a:sym typeface="Arial"/>
        </a:defRPr>
      </a:lvl2pPr>
      <a:lvl3pPr marR="0" lvl="2" algn="l" rtl="0">
        <a:lnSpc>
          <a:spcPct val="100000"/>
        </a:lnSpc>
        <a:spcBef>
          <a:spcPts val="0"/>
        </a:spcBef>
        <a:spcAft>
          <a:spcPts val="0"/>
        </a:spcAft>
        <a:buNone/>
        <a:defRPr sz="1400" b="0" i="0" u="none" strike="noStrike" cap="none">
          <a:solidFill>
            <a:srgbClr val="000000"/>
          </a:solidFill>
          <a:latin typeface="Calibri Light"/>
          <a:ea typeface="Arial"/>
          <a:cs typeface="Calibri Light"/>
          <a:sym typeface="Arial"/>
        </a:defRPr>
      </a:lvl3pPr>
      <a:lvl4pPr marR="0" lvl="3" algn="l" rtl="0">
        <a:lnSpc>
          <a:spcPct val="100000"/>
        </a:lnSpc>
        <a:spcBef>
          <a:spcPts val="0"/>
        </a:spcBef>
        <a:spcAft>
          <a:spcPts val="0"/>
        </a:spcAft>
        <a:buNone/>
        <a:defRPr sz="1400" b="0" i="0" u="none" strike="noStrike" cap="none">
          <a:solidFill>
            <a:srgbClr val="000000"/>
          </a:solidFill>
          <a:latin typeface="Calibri Light"/>
          <a:ea typeface="Arial"/>
          <a:cs typeface="Calibri Light"/>
          <a:sym typeface="Arial"/>
        </a:defRPr>
      </a:lvl4pPr>
      <a:lvl5pPr marR="0" lvl="4" algn="l" rtl="0">
        <a:lnSpc>
          <a:spcPct val="100000"/>
        </a:lnSpc>
        <a:spcBef>
          <a:spcPts val="0"/>
        </a:spcBef>
        <a:spcAft>
          <a:spcPts val="0"/>
        </a:spcAft>
        <a:buNone/>
        <a:defRPr sz="1400" b="0" i="0" u="none" strike="noStrike" cap="none">
          <a:solidFill>
            <a:srgbClr val="000000"/>
          </a:solidFill>
          <a:latin typeface="Calibri Light"/>
          <a:ea typeface="Arial"/>
          <a:cs typeface="Calibri Light"/>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ctrTitle"/>
          </p:nvPr>
        </p:nvSpPr>
        <p:spPr>
          <a:xfrm>
            <a:off x="1071538" y="1142990"/>
            <a:ext cx="6352478" cy="1143008"/>
          </a:xfrm>
          <a:prstGeom prst="rect">
            <a:avLst/>
          </a:prstGeom>
        </p:spPr>
        <p:txBody>
          <a:bodyPr lIns="91404" tIns="91404" rIns="91404" bIns="91404" anchor="ctr" anchorCtr="0">
            <a:noAutofit/>
          </a:bodyPr>
          <a:lstStyle/>
          <a:p>
            <a:r>
              <a:rPr lang="ca-ES" sz="3200" dirty="0" smtClean="0">
                <a:solidFill>
                  <a:schemeClr val="tx1">
                    <a:lumMod val="85000"/>
                    <a:lumOff val="15000"/>
                  </a:schemeClr>
                </a:solidFill>
                <a:latin typeface="Verdana" pitchFamily="34" charset="0"/>
                <a:ea typeface="Verdana" pitchFamily="34" charset="0"/>
                <a:cs typeface="Verdana" pitchFamily="34" charset="0"/>
              </a:rPr>
              <a:t>LA PREVENCIÓN DEL ABUSO SEXUAL INFANTIL:</a:t>
            </a:r>
            <a:r>
              <a:rPr lang="ca-ES" sz="3200" dirty="0" smtClean="0">
                <a:latin typeface="Verdana" pitchFamily="34" charset="0"/>
                <a:ea typeface="Verdana" pitchFamily="34" charset="0"/>
                <a:cs typeface="Verdana" pitchFamily="34" charset="0"/>
              </a:rPr>
              <a:t/>
            </a:r>
            <a:br>
              <a:rPr lang="ca-ES" sz="3200" dirty="0" smtClean="0">
                <a:latin typeface="Verdana" pitchFamily="34" charset="0"/>
                <a:ea typeface="Verdana" pitchFamily="34" charset="0"/>
                <a:cs typeface="Verdana" pitchFamily="34" charset="0"/>
              </a:rPr>
            </a:br>
            <a:endParaRPr lang="en" sz="2000" dirty="0">
              <a:latin typeface="Verdana" pitchFamily="34" charset="0"/>
              <a:ea typeface="Verdana" pitchFamily="34" charset="0"/>
              <a:cs typeface="Verdana" pitchFamily="34" charset="0"/>
            </a:endParaRPr>
          </a:p>
        </p:txBody>
      </p:sp>
      <p:sp>
        <p:nvSpPr>
          <p:cNvPr id="56321" name="Rectangle 1"/>
          <p:cNvSpPr>
            <a:spLocks noChangeArrowheads="1"/>
          </p:cNvSpPr>
          <p:nvPr/>
        </p:nvSpPr>
        <p:spPr bwMode="auto">
          <a:xfrm>
            <a:off x="1071538" y="3714758"/>
            <a:ext cx="6500858" cy="8802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fontAlgn="base">
              <a:lnSpc>
                <a:spcPct val="110000"/>
              </a:lnSpc>
              <a:spcBef>
                <a:spcPct val="0"/>
              </a:spcBef>
              <a:spcAft>
                <a:spcPct val="0"/>
              </a:spcAft>
            </a:pPr>
            <a:r>
              <a:rPr lang="es-ES" sz="1600" dirty="0" smtClean="0">
                <a:solidFill>
                  <a:srgbClr val="353E49"/>
                </a:solidFill>
                <a:latin typeface="+mj-lt"/>
              </a:rPr>
              <a:t>XXIII Congreso de la Sociedad Española de Pediatría Social</a:t>
            </a:r>
          </a:p>
          <a:p>
            <a:pPr algn="r" fontAlgn="base">
              <a:lnSpc>
                <a:spcPct val="110000"/>
              </a:lnSpc>
              <a:spcBef>
                <a:spcPct val="0"/>
              </a:spcBef>
              <a:spcAft>
                <a:spcPct val="0"/>
              </a:spcAft>
            </a:pPr>
            <a:r>
              <a:rPr lang="es-ES" sz="1600" dirty="0" smtClean="0">
                <a:solidFill>
                  <a:srgbClr val="353E49"/>
                </a:solidFill>
                <a:latin typeface="+mj-lt"/>
              </a:rPr>
              <a:t>18 de noviembre 2017</a:t>
            </a:r>
          </a:p>
          <a:p>
            <a:pPr algn="ctr" fontAlgn="base">
              <a:spcBef>
                <a:spcPct val="0"/>
              </a:spcBef>
              <a:spcAft>
                <a:spcPct val="0"/>
              </a:spcAft>
            </a:pPr>
            <a:r>
              <a:rPr lang="es-ES" sz="1600" dirty="0" smtClean="0">
                <a:solidFill>
                  <a:srgbClr val="353E49"/>
                </a:solidFill>
                <a:latin typeface="+mj-lt"/>
              </a:rPr>
              <a:t> </a:t>
            </a:r>
            <a:endParaRPr lang="ca-ES" sz="1600" dirty="0" smtClean="0">
              <a:solidFill>
                <a:srgbClr val="353E49"/>
              </a:solidFill>
              <a:latin typeface="+mj-lt"/>
            </a:endParaRPr>
          </a:p>
        </p:txBody>
      </p:sp>
      <p:sp>
        <p:nvSpPr>
          <p:cNvPr id="5" name="Shape 66"/>
          <p:cNvSpPr txBox="1">
            <a:spLocks/>
          </p:cNvSpPr>
          <p:nvPr/>
        </p:nvSpPr>
        <p:spPr>
          <a:xfrm>
            <a:off x="1071538" y="2214560"/>
            <a:ext cx="6423916" cy="826642"/>
          </a:xfrm>
          <a:prstGeom prst="rect">
            <a:avLst/>
          </a:prstGeom>
        </p:spPr>
        <p:txBody>
          <a:bodyPr lIns="91404" tIns="91404" rIns="91404" bIns="91404"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ct val="100000"/>
              <a:buFontTx/>
              <a:buNone/>
              <a:tabLst/>
              <a:defRPr/>
            </a:pPr>
            <a:r>
              <a:rPr kumimoji="0" lang="ca-ES" sz="2000" b="1" i="0" u="none" strike="noStrike" kern="0" cap="none" spc="0" normalizeH="0" baseline="0" noProof="0" dirty="0" smtClean="0">
                <a:ln>
                  <a:noFill/>
                </a:ln>
                <a:solidFill>
                  <a:schemeClr val="tx1">
                    <a:lumMod val="85000"/>
                    <a:lumOff val="15000"/>
                  </a:schemeClr>
                </a:solidFill>
                <a:effectLst/>
                <a:uLnTx/>
                <a:uFillTx/>
                <a:latin typeface="Verdana" pitchFamily="34" charset="0"/>
                <a:ea typeface="Verdana" pitchFamily="34" charset="0"/>
                <a:cs typeface="Verdana" pitchFamily="34" charset="0"/>
                <a:sym typeface="Arial"/>
              </a:rPr>
              <a:t>UNA ESCUELA DE FORMACIÓN ESPECIALIZADA PARA CADA COLECTIVO</a:t>
            </a:r>
            <a:endParaRPr kumimoji="0" lang="en" sz="2000" b="1" i="0" u="none" strike="noStrike" kern="0" cap="none" spc="0" normalizeH="0" baseline="0" noProof="0" dirty="0">
              <a:ln>
                <a:noFill/>
              </a:ln>
              <a:solidFill>
                <a:schemeClr val="tx1">
                  <a:lumMod val="85000"/>
                  <a:lumOff val="15000"/>
                </a:schemeClr>
              </a:solidFill>
              <a:effectLst/>
              <a:uLnTx/>
              <a:uFillTx/>
              <a:latin typeface="Verdana" pitchFamily="34" charset="0"/>
              <a:ea typeface="Verdana" pitchFamily="34" charset="0"/>
              <a:cs typeface="Verdana" pitchFamily="34" charset="0"/>
              <a:sym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66"/>
          <p:cNvSpPr txBox="1">
            <a:spLocks/>
          </p:cNvSpPr>
          <p:nvPr/>
        </p:nvSpPr>
        <p:spPr>
          <a:xfrm>
            <a:off x="571472" y="500048"/>
            <a:ext cx="7929618" cy="445419"/>
          </a:xfrm>
          <a:prstGeom prst="rect">
            <a:avLst/>
          </a:prstGeom>
        </p:spPr>
        <p:txBody>
          <a:bodyPr lIns="91404" tIns="91404" rIns="91404" bIns="91404" anchor="ctr" anchorCtr="0">
            <a:noAutofit/>
          </a:bodyPr>
          <a:lstStyle/>
          <a:p>
            <a:pPr lvl="0"/>
            <a:r>
              <a:rPr lang="es-ES_tradnl" sz="2800" b="1" dirty="0" smtClean="0">
                <a:solidFill>
                  <a:srgbClr val="088B99"/>
                </a:solidFill>
                <a:latin typeface="+mj-lt"/>
              </a:rPr>
              <a:t>Líneas estratégicas </a:t>
            </a:r>
            <a:r>
              <a:rPr lang="es-ES_tradnl" sz="2800" b="1" dirty="0" smtClean="0">
                <a:solidFill>
                  <a:srgbClr val="353E49"/>
                </a:solidFill>
                <a:latin typeface="+mj-lt"/>
              </a:rPr>
              <a:t>de intervención</a:t>
            </a:r>
            <a:endParaRPr kumimoji="0" lang="en" sz="2800" b="1" i="0" u="none" strike="noStrike" kern="0" cap="none" spc="0" normalizeH="0" baseline="0" noProof="0" dirty="0">
              <a:ln>
                <a:noFill/>
              </a:ln>
              <a:solidFill>
                <a:srgbClr val="353E49"/>
              </a:solidFill>
              <a:effectLst/>
              <a:uLnTx/>
              <a:uFillTx/>
              <a:latin typeface="+mj-lt"/>
              <a:sym typeface="Arial"/>
            </a:endParaRPr>
          </a:p>
        </p:txBody>
      </p:sp>
      <p:sp>
        <p:nvSpPr>
          <p:cNvPr id="5" name="4 Rectángulo"/>
          <p:cNvSpPr/>
          <p:nvPr/>
        </p:nvSpPr>
        <p:spPr>
          <a:xfrm>
            <a:off x="642910" y="357172"/>
            <a:ext cx="1357322" cy="71438"/>
          </a:xfrm>
          <a:prstGeom prst="rect">
            <a:avLst/>
          </a:prstGeom>
          <a:solidFill>
            <a:srgbClr val="353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5" name="14 Rectángulo"/>
          <p:cNvSpPr/>
          <p:nvPr/>
        </p:nvSpPr>
        <p:spPr>
          <a:xfrm>
            <a:off x="1047724" y="2285998"/>
            <a:ext cx="3524275" cy="1938992"/>
          </a:xfrm>
          <a:prstGeom prst="rect">
            <a:avLst/>
          </a:prstGeom>
        </p:spPr>
        <p:txBody>
          <a:bodyPr wrap="square">
            <a:spAutoFit/>
          </a:bodyPr>
          <a:lstStyle/>
          <a:p>
            <a:pPr algn="ctr"/>
            <a:r>
              <a:rPr lang="it-IT" sz="2400" dirty="0" smtClean="0">
                <a:latin typeface="+mn-lt"/>
                <a:cs typeface="Open Sans"/>
              </a:rPr>
              <a:t>Acciones </a:t>
            </a:r>
            <a:r>
              <a:rPr lang="it-IT" sz="2400" dirty="0" smtClean="0">
                <a:latin typeface="+mn-lt"/>
                <a:cs typeface="Open Sans"/>
              </a:rPr>
              <a:t>de capacitación de infants, familias y  profesionales de servicios de atención a la infancia y la adolescencia. </a:t>
            </a:r>
            <a:endParaRPr lang="ca-ES" sz="2400" dirty="0">
              <a:latin typeface="+mn-lt"/>
            </a:endParaRPr>
          </a:p>
        </p:txBody>
      </p:sp>
      <p:grpSp>
        <p:nvGrpSpPr>
          <p:cNvPr id="11" name="10 Grupo"/>
          <p:cNvGrpSpPr/>
          <p:nvPr/>
        </p:nvGrpSpPr>
        <p:grpSpPr>
          <a:xfrm>
            <a:off x="1643042" y="1214428"/>
            <a:ext cx="5848391" cy="642942"/>
            <a:chOff x="1000100" y="1142990"/>
            <a:chExt cx="5848391" cy="642942"/>
          </a:xfrm>
        </p:grpSpPr>
        <p:pic>
          <p:nvPicPr>
            <p:cNvPr id="8" name="Picture 4"/>
            <p:cNvPicPr>
              <a:picLocks noChangeAspect="1" noChangeArrowheads="1"/>
            </p:cNvPicPr>
            <p:nvPr/>
          </p:nvPicPr>
          <p:blipFill>
            <a:blip r:embed="rId3"/>
            <a:srcRect/>
            <a:stretch>
              <a:fillRect/>
            </a:stretch>
          </p:blipFill>
          <p:spPr bwMode="auto">
            <a:xfrm>
              <a:off x="1000100" y="1142990"/>
              <a:ext cx="642942" cy="642942"/>
            </a:xfrm>
            <a:prstGeom prst="rect">
              <a:avLst/>
            </a:prstGeom>
            <a:noFill/>
            <a:ln w="9525">
              <a:noFill/>
              <a:miter lim="800000"/>
              <a:headEnd/>
              <a:tailEnd/>
            </a:ln>
            <a:effectLst/>
          </p:spPr>
        </p:pic>
        <p:sp>
          <p:nvSpPr>
            <p:cNvPr id="9" name="8 Rectángulo"/>
            <p:cNvSpPr/>
            <p:nvPr/>
          </p:nvSpPr>
          <p:spPr>
            <a:xfrm>
              <a:off x="1776393" y="1304916"/>
              <a:ext cx="5072098" cy="338554"/>
            </a:xfrm>
            <a:prstGeom prst="rect">
              <a:avLst/>
            </a:prstGeom>
          </p:spPr>
          <p:txBody>
            <a:bodyPr wrap="square">
              <a:spAutoFit/>
            </a:bodyPr>
            <a:lstStyle/>
            <a:p>
              <a:pPr lvl="0" algn="ctr">
                <a:buClr>
                  <a:srgbClr val="FF0080"/>
                </a:buClr>
                <a:defRPr/>
              </a:pPr>
              <a:r>
                <a:rPr lang="es-ES" sz="1600" dirty="0" smtClean="0">
                  <a:solidFill>
                    <a:srgbClr val="D5006E"/>
                  </a:solidFill>
                  <a:latin typeface="+mj-lt"/>
                  <a:cs typeface="Montserrat-Regular"/>
                </a:rPr>
                <a:t>SERVICIO DE FORMACIÓN Y SENSIBILIZACIÓN</a:t>
              </a:r>
              <a:endParaRPr lang="en" sz="1600" dirty="0" smtClean="0">
                <a:solidFill>
                  <a:srgbClr val="D5006E"/>
                </a:solidFill>
                <a:latin typeface="+mj-lt"/>
                <a:cs typeface="Montserrat-Regular"/>
              </a:endParaRPr>
            </a:p>
          </p:txBody>
        </p:sp>
      </p:grpSp>
      <p:sp>
        <p:nvSpPr>
          <p:cNvPr id="10" name="9 Rectángulo"/>
          <p:cNvSpPr/>
          <p:nvPr/>
        </p:nvSpPr>
        <p:spPr>
          <a:xfrm>
            <a:off x="4929190" y="2724792"/>
            <a:ext cx="3786214" cy="1089529"/>
          </a:xfrm>
          <a:prstGeom prst="rect">
            <a:avLst/>
          </a:prstGeom>
          <a:solidFill>
            <a:schemeClr val="bg1">
              <a:lumMod val="95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20000"/>
              </a:lnSpc>
              <a:buClr>
                <a:srgbClr val="FF0080"/>
              </a:buClr>
              <a:defRPr/>
            </a:pPr>
            <a:r>
              <a:rPr lang="es-ES" sz="1800" b="1" dirty="0" smtClean="0">
                <a:solidFill>
                  <a:srgbClr val="353E49"/>
                </a:solidFill>
                <a:cs typeface="Open Sans"/>
              </a:rPr>
              <a:t>(2016)</a:t>
            </a:r>
          </a:p>
          <a:p>
            <a:pPr>
              <a:lnSpc>
                <a:spcPct val="120000"/>
              </a:lnSpc>
              <a:buClr>
                <a:srgbClr val="FF0080"/>
              </a:buClr>
              <a:defRPr/>
            </a:pPr>
            <a:r>
              <a:rPr lang="es-ES" sz="1800" b="1" dirty="0" smtClean="0">
                <a:solidFill>
                  <a:srgbClr val="353E49"/>
                </a:solidFill>
                <a:cs typeface="Open Sans"/>
              </a:rPr>
              <a:t>3.985 personas beneficiarias de acciones de formación </a:t>
            </a:r>
            <a:endParaRPr lang="en" sz="1800" b="1" dirty="0" smtClean="0">
              <a:solidFill>
                <a:srgbClr val="353E49"/>
              </a:solidFill>
              <a:cs typeface="Open Sans"/>
            </a:endParaRPr>
          </a:p>
        </p:txBody>
      </p:sp>
    </p:spTree>
    <p:extLst>
      <p:ext uri="{BB962C8B-B14F-4D97-AF65-F5344CB8AC3E}">
        <p14:creationId xmlns="" xmlns:p14="http://schemas.microsoft.com/office/powerpoint/2010/main" val="41054838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66"/>
          <p:cNvSpPr txBox="1">
            <a:spLocks/>
          </p:cNvSpPr>
          <p:nvPr/>
        </p:nvSpPr>
        <p:spPr>
          <a:xfrm>
            <a:off x="571472" y="500048"/>
            <a:ext cx="7929618" cy="445419"/>
          </a:xfrm>
          <a:prstGeom prst="rect">
            <a:avLst/>
          </a:prstGeom>
        </p:spPr>
        <p:txBody>
          <a:bodyPr lIns="91404" tIns="91404" rIns="91404" bIns="91404" anchor="ctr" anchorCtr="0">
            <a:noAutofit/>
          </a:bodyPr>
          <a:lstStyle/>
          <a:p>
            <a:pPr lvl="0"/>
            <a:r>
              <a:rPr lang="es-ES_tradnl" sz="2800" b="1" dirty="0" smtClean="0">
                <a:solidFill>
                  <a:srgbClr val="088B99"/>
                </a:solidFill>
                <a:latin typeface="+mj-lt"/>
              </a:rPr>
              <a:t>Líneas estratégicas </a:t>
            </a:r>
            <a:r>
              <a:rPr lang="es-ES_tradnl" sz="2800" b="1" dirty="0" smtClean="0">
                <a:solidFill>
                  <a:srgbClr val="353E49"/>
                </a:solidFill>
                <a:latin typeface="+mj-lt"/>
              </a:rPr>
              <a:t>de intervención</a:t>
            </a:r>
            <a:endParaRPr kumimoji="0" lang="en" sz="2800" b="1" i="0" u="none" strike="noStrike" kern="0" cap="none" spc="0" normalizeH="0" baseline="0" noProof="0" dirty="0">
              <a:ln>
                <a:noFill/>
              </a:ln>
              <a:solidFill>
                <a:srgbClr val="353E49"/>
              </a:solidFill>
              <a:effectLst/>
              <a:uLnTx/>
              <a:uFillTx/>
              <a:latin typeface="+mj-lt"/>
              <a:sym typeface="Arial"/>
            </a:endParaRPr>
          </a:p>
        </p:txBody>
      </p:sp>
      <p:sp>
        <p:nvSpPr>
          <p:cNvPr id="5" name="4 Rectángulo"/>
          <p:cNvSpPr/>
          <p:nvPr/>
        </p:nvSpPr>
        <p:spPr>
          <a:xfrm>
            <a:off x="642910" y="357172"/>
            <a:ext cx="1357322" cy="71438"/>
          </a:xfrm>
          <a:prstGeom prst="rect">
            <a:avLst/>
          </a:prstGeom>
          <a:solidFill>
            <a:srgbClr val="353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5" name="14 Rectángulo"/>
          <p:cNvSpPr/>
          <p:nvPr/>
        </p:nvSpPr>
        <p:spPr>
          <a:xfrm>
            <a:off x="1047724" y="2285998"/>
            <a:ext cx="3595714" cy="1938992"/>
          </a:xfrm>
          <a:prstGeom prst="rect">
            <a:avLst/>
          </a:prstGeom>
        </p:spPr>
        <p:txBody>
          <a:bodyPr wrap="square">
            <a:spAutoFit/>
          </a:bodyPr>
          <a:lstStyle/>
          <a:p>
            <a:pPr lvl="0" algn="ctr">
              <a:buClr>
                <a:srgbClr val="FF0080"/>
              </a:buClr>
              <a:defRPr/>
            </a:pPr>
            <a:r>
              <a:rPr lang="it-IT" sz="2400" dirty="0" smtClean="0">
                <a:latin typeface="+mn-lt"/>
                <a:cs typeface="Open Sans"/>
              </a:rPr>
              <a:t>Acciones de comunicación  y difusión para dar a conocer la realidad y situar el abuso sexual infantil en el debate público. </a:t>
            </a:r>
            <a:endParaRPr lang="en" sz="2400" dirty="0">
              <a:latin typeface="+mn-lt"/>
              <a:cs typeface="Open Sans"/>
            </a:endParaRPr>
          </a:p>
        </p:txBody>
      </p:sp>
      <p:grpSp>
        <p:nvGrpSpPr>
          <p:cNvPr id="19" name="18 Grupo"/>
          <p:cNvGrpSpPr/>
          <p:nvPr/>
        </p:nvGrpSpPr>
        <p:grpSpPr>
          <a:xfrm>
            <a:off x="2519348" y="1209665"/>
            <a:ext cx="4071966" cy="757243"/>
            <a:chOff x="1000100" y="1142990"/>
            <a:chExt cx="4071966" cy="757243"/>
          </a:xfrm>
        </p:grpSpPr>
        <p:sp>
          <p:nvSpPr>
            <p:cNvPr id="14" name="Shape 118"/>
            <p:cNvSpPr txBox="1">
              <a:spLocks/>
            </p:cNvSpPr>
            <p:nvPr/>
          </p:nvSpPr>
          <p:spPr>
            <a:xfrm>
              <a:off x="1671618" y="1257291"/>
              <a:ext cx="3400448" cy="642942"/>
            </a:xfrm>
            <a:prstGeom prst="rect">
              <a:avLst/>
            </a:prstGeom>
          </p:spPr>
          <p:txBody>
            <a:bodyPr lIns="91404" tIns="91404" rIns="91404" bIns="91404" anchor="t" anchorCtr="0">
              <a:noAutofit/>
            </a:bodyPr>
            <a:lstStyle/>
            <a:p>
              <a:pPr marL="0" marR="0" lvl="0" indent="0" algn="ctr" defTabSz="914400" rtl="0" eaLnBrk="1" fontAlgn="auto" latinLnBrk="0" hangingPunct="1">
                <a:lnSpc>
                  <a:spcPct val="100000"/>
                </a:lnSpc>
                <a:spcBef>
                  <a:spcPts val="0"/>
                </a:spcBef>
                <a:spcAft>
                  <a:spcPts val="0"/>
                </a:spcAft>
                <a:buClr>
                  <a:srgbClr val="FF0080"/>
                </a:buClr>
                <a:buSzTx/>
                <a:buFont typeface="Arial"/>
                <a:buNone/>
                <a:tabLst/>
                <a:defRPr/>
              </a:pPr>
              <a:r>
                <a:rPr kumimoji="0" lang="es-ES" sz="1600" b="0" i="0" u="none" strike="noStrike" kern="0" cap="none" spc="0" normalizeH="0" baseline="0" noProof="0" dirty="0" smtClean="0">
                  <a:ln>
                    <a:noFill/>
                  </a:ln>
                  <a:solidFill>
                    <a:srgbClr val="000000"/>
                  </a:solidFill>
                  <a:effectLst/>
                  <a:uLnTx/>
                  <a:uFillTx/>
                  <a:latin typeface="+mj-lt"/>
                  <a:cs typeface="Montserrat-Regular"/>
                  <a:sym typeface="Arial"/>
                </a:rPr>
                <a:t>SERVICIO</a:t>
              </a:r>
              <a:r>
                <a:rPr kumimoji="0" lang="es-ES" sz="1600" b="0" i="0" u="none" strike="noStrike" kern="0" cap="none" spc="0" normalizeH="0" noProof="0" dirty="0" smtClean="0">
                  <a:ln>
                    <a:noFill/>
                  </a:ln>
                  <a:solidFill>
                    <a:srgbClr val="000000"/>
                  </a:solidFill>
                  <a:effectLst/>
                  <a:uLnTx/>
                  <a:uFillTx/>
                  <a:latin typeface="+mj-lt"/>
                  <a:cs typeface="Montserrat-Regular"/>
                  <a:sym typeface="Arial"/>
                </a:rPr>
                <a:t> DE COMUNICACIÓN</a:t>
              </a:r>
              <a:endParaRPr kumimoji="0" lang="en" sz="1600" b="0" i="0" u="none" strike="noStrike" kern="0" cap="none" spc="0" normalizeH="0" baseline="0" noProof="0" dirty="0" smtClean="0">
                <a:ln>
                  <a:noFill/>
                </a:ln>
                <a:solidFill>
                  <a:srgbClr val="000000"/>
                </a:solidFill>
                <a:effectLst/>
                <a:uLnTx/>
                <a:uFillTx/>
                <a:latin typeface="+mj-lt"/>
                <a:cs typeface="Montserrat-Regular"/>
                <a:sym typeface="Arial"/>
              </a:endParaRPr>
            </a:p>
          </p:txBody>
        </p:sp>
        <p:pic>
          <p:nvPicPr>
            <p:cNvPr id="16" name="Picture 5"/>
            <p:cNvPicPr>
              <a:picLocks noChangeAspect="1" noChangeArrowheads="1"/>
            </p:cNvPicPr>
            <p:nvPr/>
          </p:nvPicPr>
          <p:blipFill>
            <a:blip r:embed="rId3"/>
            <a:srcRect/>
            <a:stretch>
              <a:fillRect/>
            </a:stretch>
          </p:blipFill>
          <p:spPr bwMode="auto">
            <a:xfrm>
              <a:off x="1000100" y="1142990"/>
              <a:ext cx="642942" cy="642942"/>
            </a:xfrm>
            <a:prstGeom prst="rect">
              <a:avLst/>
            </a:prstGeom>
            <a:noFill/>
            <a:ln w="9525">
              <a:noFill/>
              <a:miter lim="800000"/>
              <a:headEnd/>
              <a:tailEnd/>
            </a:ln>
            <a:effectLst/>
          </p:spPr>
        </p:pic>
      </p:grpSp>
      <p:sp>
        <p:nvSpPr>
          <p:cNvPr id="18" name="17 Rectángulo"/>
          <p:cNvSpPr/>
          <p:nvPr/>
        </p:nvSpPr>
        <p:spPr>
          <a:xfrm>
            <a:off x="4929190" y="2500312"/>
            <a:ext cx="3786214" cy="1421928"/>
          </a:xfrm>
          <a:prstGeom prst="rect">
            <a:avLst/>
          </a:prstGeom>
          <a:solidFill>
            <a:schemeClr val="bg1">
              <a:lumMod val="95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20000"/>
              </a:lnSpc>
              <a:buClr>
                <a:srgbClr val="FF0080"/>
              </a:buClr>
              <a:defRPr/>
            </a:pPr>
            <a:r>
              <a:rPr lang="es-ES" sz="1800" b="1" dirty="0" smtClean="0">
                <a:solidFill>
                  <a:srgbClr val="353E49"/>
                </a:solidFill>
                <a:cs typeface="Open Sans"/>
              </a:rPr>
              <a:t>(2016)</a:t>
            </a:r>
          </a:p>
          <a:p>
            <a:pPr lvl="0" algn="just">
              <a:lnSpc>
                <a:spcPct val="120000"/>
              </a:lnSpc>
              <a:buClr>
                <a:srgbClr val="FF0080"/>
              </a:buClr>
              <a:defRPr/>
            </a:pPr>
            <a:r>
              <a:rPr lang="es-ES" sz="1800" b="1" dirty="0" smtClean="0">
                <a:solidFill>
                  <a:srgbClr val="353E49"/>
                </a:solidFill>
                <a:cs typeface="Open Sans"/>
              </a:rPr>
              <a:t>7.390 seguidores en redes sociales </a:t>
            </a:r>
          </a:p>
          <a:p>
            <a:pPr lvl="0" algn="just">
              <a:lnSpc>
                <a:spcPct val="120000"/>
              </a:lnSpc>
              <a:buClr>
                <a:srgbClr val="FF0080"/>
              </a:buClr>
              <a:defRPr/>
            </a:pPr>
            <a:r>
              <a:rPr lang="es-ES" sz="1800" b="1" dirty="0" smtClean="0">
                <a:solidFill>
                  <a:srgbClr val="353E49"/>
                </a:solidFill>
                <a:cs typeface="Open Sans"/>
              </a:rPr>
              <a:t>26.274 usuarios web </a:t>
            </a:r>
          </a:p>
          <a:p>
            <a:pPr lvl="0" algn="just">
              <a:lnSpc>
                <a:spcPct val="120000"/>
              </a:lnSpc>
              <a:buClr>
                <a:srgbClr val="FF0080"/>
              </a:buClr>
              <a:defRPr/>
            </a:pPr>
            <a:r>
              <a:rPr lang="es-ES" sz="1800" b="1" dirty="0" smtClean="0">
                <a:solidFill>
                  <a:srgbClr val="353E49"/>
                </a:solidFill>
                <a:cs typeface="Open Sans"/>
              </a:rPr>
              <a:t>147 apariciones en MMCC</a:t>
            </a:r>
            <a:endParaRPr lang="en" sz="1800" b="1" dirty="0" err="1" smtClean="0">
              <a:solidFill>
                <a:srgbClr val="353E49"/>
              </a:solidFill>
              <a:cs typeface="Open Sans"/>
            </a:endParaRPr>
          </a:p>
        </p:txBody>
      </p:sp>
    </p:spTree>
    <p:extLst>
      <p:ext uri="{BB962C8B-B14F-4D97-AF65-F5344CB8AC3E}">
        <p14:creationId xmlns="" xmlns:p14="http://schemas.microsoft.com/office/powerpoint/2010/main" val="41054838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66"/>
          <p:cNvSpPr txBox="1">
            <a:spLocks/>
          </p:cNvSpPr>
          <p:nvPr/>
        </p:nvSpPr>
        <p:spPr>
          <a:xfrm>
            <a:off x="571472" y="500048"/>
            <a:ext cx="7929618" cy="445419"/>
          </a:xfrm>
          <a:prstGeom prst="rect">
            <a:avLst/>
          </a:prstGeom>
        </p:spPr>
        <p:txBody>
          <a:bodyPr lIns="91404" tIns="91404" rIns="91404" bIns="91404" anchor="ctr" anchorCtr="0">
            <a:noAutofit/>
          </a:bodyPr>
          <a:lstStyle/>
          <a:p>
            <a:pPr lvl="0"/>
            <a:r>
              <a:rPr lang="es-ES_tradnl" sz="2800" b="1" dirty="0" smtClean="0">
                <a:solidFill>
                  <a:srgbClr val="088B99"/>
                </a:solidFill>
                <a:latin typeface="+mj-lt"/>
              </a:rPr>
              <a:t>Líneas estratégicas </a:t>
            </a:r>
            <a:r>
              <a:rPr lang="es-ES_tradnl" sz="2800" b="1" dirty="0" smtClean="0">
                <a:solidFill>
                  <a:srgbClr val="353E49"/>
                </a:solidFill>
                <a:latin typeface="+mj-lt"/>
              </a:rPr>
              <a:t>de intervención</a:t>
            </a:r>
            <a:endParaRPr kumimoji="0" lang="en" sz="2800" b="1" i="0" u="none" strike="noStrike" kern="0" cap="none" spc="0" normalizeH="0" baseline="0" noProof="0" dirty="0">
              <a:ln>
                <a:noFill/>
              </a:ln>
              <a:solidFill>
                <a:srgbClr val="353E49"/>
              </a:solidFill>
              <a:effectLst/>
              <a:uLnTx/>
              <a:uFillTx/>
              <a:latin typeface="+mj-lt"/>
              <a:sym typeface="Arial"/>
            </a:endParaRPr>
          </a:p>
        </p:txBody>
      </p:sp>
      <p:sp>
        <p:nvSpPr>
          <p:cNvPr id="5" name="4 Rectángulo"/>
          <p:cNvSpPr/>
          <p:nvPr/>
        </p:nvSpPr>
        <p:spPr>
          <a:xfrm>
            <a:off x="642910" y="357172"/>
            <a:ext cx="1357322" cy="71438"/>
          </a:xfrm>
          <a:prstGeom prst="rect">
            <a:avLst/>
          </a:prstGeom>
          <a:solidFill>
            <a:srgbClr val="353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5" name="14 Rectángulo"/>
          <p:cNvSpPr/>
          <p:nvPr/>
        </p:nvSpPr>
        <p:spPr>
          <a:xfrm>
            <a:off x="1047724" y="2285998"/>
            <a:ext cx="3595714" cy="1938992"/>
          </a:xfrm>
          <a:prstGeom prst="rect">
            <a:avLst/>
          </a:prstGeom>
        </p:spPr>
        <p:txBody>
          <a:bodyPr wrap="square">
            <a:spAutoFit/>
          </a:bodyPr>
          <a:lstStyle/>
          <a:p>
            <a:pPr lvl="0" algn="ctr">
              <a:buClr>
                <a:srgbClr val="FF0080"/>
              </a:buClr>
              <a:defRPr/>
            </a:pPr>
            <a:r>
              <a:rPr lang="it-IT" sz="2400" dirty="0" smtClean="0">
                <a:latin typeface="+mn-lt"/>
                <a:cs typeface="Open Sans"/>
              </a:rPr>
              <a:t>Acciones de incidencia para generar cambios en la manera como </a:t>
            </a:r>
            <a:r>
              <a:rPr lang="it-IT" sz="2400" dirty="0" smtClean="0">
                <a:latin typeface="+mn-lt"/>
                <a:cs typeface="Open Sans"/>
              </a:rPr>
              <a:t>la sociedad y las instituciones </a:t>
            </a:r>
            <a:r>
              <a:rPr lang="it-IT" sz="2400" dirty="0" smtClean="0">
                <a:latin typeface="+mn-lt"/>
                <a:cs typeface="Open Sans"/>
              </a:rPr>
              <a:t>abordan el </a:t>
            </a:r>
            <a:r>
              <a:rPr lang="it-IT" sz="2400" dirty="0" smtClean="0">
                <a:latin typeface="+mn-lt"/>
                <a:cs typeface="Open Sans"/>
              </a:rPr>
              <a:t>abuso sexual infantil. </a:t>
            </a:r>
            <a:endParaRPr lang="en" sz="2400" dirty="0">
              <a:latin typeface="+mn-lt"/>
              <a:cs typeface="Open Sans"/>
            </a:endParaRPr>
          </a:p>
        </p:txBody>
      </p:sp>
      <p:grpSp>
        <p:nvGrpSpPr>
          <p:cNvPr id="10" name="9 Grupo"/>
          <p:cNvGrpSpPr/>
          <p:nvPr/>
        </p:nvGrpSpPr>
        <p:grpSpPr>
          <a:xfrm>
            <a:off x="1652567" y="1209665"/>
            <a:ext cx="5838866" cy="642942"/>
            <a:chOff x="1009625" y="1162040"/>
            <a:chExt cx="5838866" cy="642942"/>
          </a:xfrm>
        </p:grpSpPr>
        <p:sp>
          <p:nvSpPr>
            <p:cNvPr id="9" name="8 Rectángulo"/>
            <p:cNvSpPr/>
            <p:nvPr/>
          </p:nvSpPr>
          <p:spPr>
            <a:xfrm>
              <a:off x="1776393" y="1304916"/>
              <a:ext cx="5072098" cy="338554"/>
            </a:xfrm>
            <a:prstGeom prst="rect">
              <a:avLst/>
            </a:prstGeom>
          </p:spPr>
          <p:txBody>
            <a:bodyPr wrap="square">
              <a:spAutoFit/>
            </a:bodyPr>
            <a:lstStyle/>
            <a:p>
              <a:pPr lvl="0" algn="ctr">
                <a:buClr>
                  <a:srgbClr val="FF0080"/>
                </a:buClr>
                <a:defRPr/>
              </a:pPr>
              <a:r>
                <a:rPr lang="es-ES" sz="1600" dirty="0" smtClean="0">
                  <a:solidFill>
                    <a:srgbClr val="D5006E"/>
                  </a:solidFill>
                  <a:latin typeface="+mj-lt"/>
                  <a:cs typeface="Montserrat-Regular"/>
                </a:rPr>
                <a:t>SERVICIO DE RELACIONES INSTITUCIONALES</a:t>
              </a:r>
              <a:endParaRPr lang="en" sz="1600" dirty="0" smtClean="0">
                <a:solidFill>
                  <a:srgbClr val="D5006E"/>
                </a:solidFill>
                <a:latin typeface="+mj-lt"/>
                <a:cs typeface="Montserrat-Regular"/>
              </a:endParaRPr>
            </a:p>
          </p:txBody>
        </p:sp>
        <p:pic>
          <p:nvPicPr>
            <p:cNvPr id="12" name="Picture 6"/>
            <p:cNvPicPr>
              <a:picLocks noChangeAspect="1" noChangeArrowheads="1"/>
            </p:cNvPicPr>
            <p:nvPr/>
          </p:nvPicPr>
          <p:blipFill>
            <a:blip r:embed="rId3"/>
            <a:srcRect/>
            <a:stretch>
              <a:fillRect/>
            </a:stretch>
          </p:blipFill>
          <p:spPr bwMode="auto">
            <a:xfrm>
              <a:off x="1009625" y="1162040"/>
              <a:ext cx="642942" cy="642942"/>
            </a:xfrm>
            <a:prstGeom prst="rect">
              <a:avLst/>
            </a:prstGeom>
            <a:noFill/>
            <a:ln w="9525">
              <a:noFill/>
              <a:miter lim="800000"/>
              <a:headEnd/>
              <a:tailEnd/>
            </a:ln>
            <a:effectLst/>
          </p:spPr>
        </p:pic>
      </p:grpSp>
      <p:sp>
        <p:nvSpPr>
          <p:cNvPr id="8" name="7 Rectángulo"/>
          <p:cNvSpPr/>
          <p:nvPr/>
        </p:nvSpPr>
        <p:spPr>
          <a:xfrm>
            <a:off x="4857752" y="2071684"/>
            <a:ext cx="3786214" cy="2419124"/>
          </a:xfrm>
          <a:prstGeom prst="rect">
            <a:avLst/>
          </a:prstGeom>
          <a:solidFill>
            <a:schemeClr val="bg1">
              <a:lumMod val="95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20000"/>
              </a:lnSpc>
              <a:buClr>
                <a:srgbClr val="FF0080"/>
              </a:buClr>
              <a:defRPr/>
            </a:pPr>
            <a:r>
              <a:rPr lang="es-ES" sz="1800" b="1" dirty="0" smtClean="0">
                <a:solidFill>
                  <a:srgbClr val="353E49"/>
                </a:solidFill>
                <a:cs typeface="Open Sans"/>
              </a:rPr>
              <a:t>(2016)</a:t>
            </a:r>
          </a:p>
          <a:p>
            <a:pPr>
              <a:lnSpc>
                <a:spcPct val="120000"/>
              </a:lnSpc>
              <a:buClr>
                <a:srgbClr val="FF0080"/>
              </a:buClr>
              <a:defRPr/>
            </a:pPr>
            <a:r>
              <a:rPr lang="es-ES" sz="1800" b="1" dirty="0" smtClean="0">
                <a:solidFill>
                  <a:srgbClr val="353E49"/>
                </a:solidFill>
                <a:cs typeface="Open Sans"/>
              </a:rPr>
              <a:t>Secretaria de Juventud: Protocolo prevención ASI en el tiempo de ocio</a:t>
            </a:r>
          </a:p>
          <a:p>
            <a:pPr>
              <a:lnSpc>
                <a:spcPct val="120000"/>
              </a:lnSpc>
              <a:buClr>
                <a:srgbClr val="FF0080"/>
              </a:buClr>
              <a:defRPr/>
            </a:pPr>
            <a:r>
              <a:rPr lang="es-ES" sz="1800" b="1" dirty="0" smtClean="0">
                <a:solidFill>
                  <a:srgbClr val="353E49"/>
                </a:solidFill>
                <a:cs typeface="Open Sans"/>
              </a:rPr>
              <a:t>Protocolos hogares de niños municipales Barcelona</a:t>
            </a:r>
          </a:p>
          <a:p>
            <a:pPr>
              <a:lnSpc>
                <a:spcPct val="120000"/>
              </a:lnSpc>
              <a:buClr>
                <a:srgbClr val="FF0080"/>
              </a:buClr>
              <a:defRPr/>
            </a:pPr>
            <a:r>
              <a:rPr lang="es-ES" sz="1800" b="1" dirty="0" smtClean="0">
                <a:solidFill>
                  <a:srgbClr val="353E49"/>
                </a:solidFill>
                <a:cs typeface="Open Sans"/>
              </a:rPr>
              <a:t>Recogida de firmas para cambiar prescripción delitos ASI</a:t>
            </a:r>
            <a:endParaRPr lang="en" sz="1800" b="1" dirty="0" smtClean="0">
              <a:solidFill>
                <a:srgbClr val="353E49"/>
              </a:solidFill>
              <a:cs typeface="Open Sans"/>
            </a:endParaRPr>
          </a:p>
        </p:txBody>
      </p:sp>
    </p:spTree>
    <p:extLst>
      <p:ext uri="{BB962C8B-B14F-4D97-AF65-F5344CB8AC3E}">
        <p14:creationId xmlns="" xmlns:p14="http://schemas.microsoft.com/office/powerpoint/2010/main" val="41054838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body" idx="1"/>
          </p:nvPr>
        </p:nvSpPr>
        <p:spPr>
          <a:xfrm>
            <a:off x="1115616" y="975604"/>
            <a:ext cx="7528350" cy="3096344"/>
          </a:xfrm>
          <a:prstGeom prst="rect">
            <a:avLst/>
          </a:prstGeom>
        </p:spPr>
        <p:txBody>
          <a:bodyPr lIns="91404" tIns="91404" rIns="91404" bIns="91404" anchor="t" anchorCtr="0">
            <a:noAutofit/>
          </a:bodyPr>
          <a:lstStyle/>
          <a:p>
            <a:r>
              <a:rPr lang="es-ES" sz="2800" dirty="0" smtClean="0">
                <a:solidFill>
                  <a:schemeClr val="tx1"/>
                </a:solidFill>
                <a:latin typeface="+mn-lt"/>
              </a:rPr>
              <a:t>La participación de niños, niñas i/o adolescentes, dependientes y inmaduros, en </a:t>
            </a:r>
            <a:r>
              <a:rPr lang="es-ES" sz="2800" dirty="0" smtClean="0">
                <a:solidFill>
                  <a:schemeClr val="accent1"/>
                </a:solidFill>
                <a:latin typeface="+mn-lt"/>
              </a:rPr>
              <a:t>actividades sexuales </a:t>
            </a:r>
            <a:r>
              <a:rPr lang="es-ES" sz="2800" dirty="0" smtClean="0">
                <a:solidFill>
                  <a:schemeClr val="tx1"/>
                </a:solidFill>
                <a:latin typeface="+mn-lt"/>
              </a:rPr>
              <a:t>que </a:t>
            </a:r>
            <a:r>
              <a:rPr lang="es-ES" sz="2800" dirty="0" smtClean="0">
                <a:solidFill>
                  <a:schemeClr val="accent1"/>
                </a:solidFill>
                <a:latin typeface="+mn-lt"/>
              </a:rPr>
              <a:t>no están en condiciones de comprender</a:t>
            </a:r>
            <a:r>
              <a:rPr lang="es-ES" sz="2800" dirty="0" smtClean="0">
                <a:solidFill>
                  <a:schemeClr val="tx1"/>
                </a:solidFill>
                <a:latin typeface="+mn-lt"/>
              </a:rPr>
              <a:t>, que son </a:t>
            </a:r>
            <a:r>
              <a:rPr lang="es-ES" sz="2800" dirty="0" smtClean="0">
                <a:solidFill>
                  <a:schemeClr val="accent1"/>
                </a:solidFill>
                <a:latin typeface="+mn-lt"/>
              </a:rPr>
              <a:t>impropias para su edad </a:t>
            </a:r>
            <a:r>
              <a:rPr lang="es-ES" sz="2800" dirty="0" smtClean="0">
                <a:solidFill>
                  <a:schemeClr val="tx1"/>
                </a:solidFill>
                <a:latin typeface="+mn-lt"/>
              </a:rPr>
              <a:t>y </a:t>
            </a:r>
            <a:r>
              <a:rPr lang="es-ES" sz="2800" dirty="0" smtClean="0">
                <a:solidFill>
                  <a:schemeClr val="accent1"/>
                </a:solidFill>
                <a:latin typeface="+mn-lt"/>
              </a:rPr>
              <a:t>desarrollo </a:t>
            </a:r>
            <a:r>
              <a:rPr lang="es-ES" sz="2800" dirty="0" err="1" smtClean="0">
                <a:solidFill>
                  <a:schemeClr val="accent1"/>
                </a:solidFill>
                <a:latin typeface="+mn-lt"/>
              </a:rPr>
              <a:t>psico</a:t>
            </a:r>
            <a:r>
              <a:rPr lang="es-ES" sz="2800" dirty="0" smtClean="0">
                <a:solidFill>
                  <a:schemeClr val="accent1"/>
                </a:solidFill>
                <a:latin typeface="+mn-lt"/>
              </a:rPr>
              <a:t>-sexual</a:t>
            </a:r>
            <a:r>
              <a:rPr lang="es-ES" sz="2800" dirty="0" smtClean="0">
                <a:solidFill>
                  <a:schemeClr val="tx1"/>
                </a:solidFill>
                <a:latin typeface="+mn-lt"/>
              </a:rPr>
              <a:t>, para las que son </a:t>
            </a:r>
            <a:r>
              <a:rPr lang="es-ES" sz="2800" dirty="0" smtClean="0">
                <a:solidFill>
                  <a:schemeClr val="accent1"/>
                </a:solidFill>
                <a:latin typeface="+mn-lt"/>
              </a:rPr>
              <a:t>incapaces de dar su consentimiento </a:t>
            </a:r>
            <a:r>
              <a:rPr lang="es-ES" sz="2800" dirty="0" smtClean="0">
                <a:solidFill>
                  <a:schemeClr val="tx1"/>
                </a:solidFill>
                <a:latin typeface="+mn-lt"/>
              </a:rPr>
              <a:t>y que transgreden los tabúes y las reglas familiares y sociales</a:t>
            </a:r>
            <a:endParaRPr lang="es-ES" sz="2800" dirty="0">
              <a:solidFill>
                <a:schemeClr val="tx1"/>
              </a:solidFill>
              <a:latin typeface="+mn-lt"/>
            </a:endParaRPr>
          </a:p>
        </p:txBody>
      </p:sp>
      <p:sp>
        <p:nvSpPr>
          <p:cNvPr id="3" name="Shape 93"/>
          <p:cNvSpPr txBox="1">
            <a:spLocks noGrp="1"/>
          </p:cNvSpPr>
          <p:nvPr>
            <p:ph type="body" idx="1"/>
          </p:nvPr>
        </p:nvSpPr>
        <p:spPr>
          <a:xfrm>
            <a:off x="1500166" y="4139209"/>
            <a:ext cx="6731187" cy="432805"/>
          </a:xfrm>
          <a:prstGeom prst="rect">
            <a:avLst/>
          </a:prstGeom>
        </p:spPr>
        <p:txBody>
          <a:bodyPr lIns="91404" tIns="91404" rIns="91404" bIns="91404" anchor="t" anchorCtr="0">
            <a:noAutofit/>
          </a:bodyPr>
          <a:lstStyle/>
          <a:p>
            <a:pPr algn="r"/>
            <a:r>
              <a:rPr lang="ca-ES" sz="2000" dirty="0" smtClean="0">
                <a:solidFill>
                  <a:srgbClr val="353E49"/>
                </a:solidFill>
              </a:rPr>
              <a:t>(Henry KEMPE, 1978) </a:t>
            </a:r>
            <a:endParaRPr lang="en" sz="2000" dirty="0" smtClean="0">
              <a:solidFill>
                <a:srgbClr val="353E49"/>
              </a:solidFill>
            </a:endParaRPr>
          </a:p>
          <a:p>
            <a:pPr algn="r"/>
            <a:endParaRPr lang="en" sz="20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5"/>
          <p:cNvSpPr>
            <a:spLocks noChangeArrowheads="1"/>
          </p:cNvSpPr>
          <p:nvPr/>
        </p:nvSpPr>
        <p:spPr bwMode="auto">
          <a:xfrm>
            <a:off x="714348" y="1428742"/>
            <a:ext cx="3214710" cy="1071570"/>
          </a:xfrm>
          <a:prstGeom prst="rect">
            <a:avLst/>
          </a:prstGeom>
          <a:solidFill>
            <a:srgbClr val="FFFFFF">
              <a:alpha val="50195"/>
            </a:srgbClr>
          </a:solidFill>
          <a:ln w="19050">
            <a:solidFill>
              <a:srgbClr val="088B99"/>
            </a:solidFill>
            <a:miter lim="800000"/>
            <a:headEnd/>
            <a:tailEnd/>
          </a:ln>
        </p:spPr>
        <p:txBody>
          <a:bodyPr/>
          <a:lstStyle/>
          <a:p>
            <a:pPr algn="ctr">
              <a:lnSpc>
                <a:spcPct val="120000"/>
              </a:lnSpc>
              <a:buSzPct val="75000"/>
            </a:pPr>
            <a:r>
              <a:rPr lang="es-ES" sz="1800" b="1" dirty="0" smtClean="0">
                <a:solidFill>
                  <a:srgbClr val="353E49"/>
                </a:solidFill>
                <a:latin typeface="+mj-lt"/>
              </a:rPr>
              <a:t>ADULTO O MENOR</a:t>
            </a:r>
            <a:endParaRPr lang="es-ES" sz="1800" b="1" dirty="0">
              <a:solidFill>
                <a:srgbClr val="353E49"/>
              </a:solidFill>
              <a:latin typeface="+mj-lt"/>
            </a:endParaRPr>
          </a:p>
          <a:p>
            <a:pPr algn="ctr">
              <a:lnSpc>
                <a:spcPct val="120000"/>
              </a:lnSpc>
              <a:buSzPct val="75000"/>
            </a:pPr>
            <a:endParaRPr lang="es-ES" sz="1800" dirty="0">
              <a:solidFill>
                <a:srgbClr val="353E49"/>
              </a:solidFill>
              <a:latin typeface="+mj-lt"/>
            </a:endParaRPr>
          </a:p>
          <a:p>
            <a:pPr algn="ctr">
              <a:lnSpc>
                <a:spcPct val="120000"/>
              </a:lnSpc>
              <a:buSzPct val="75000"/>
            </a:pPr>
            <a:r>
              <a:rPr lang="es-ES" sz="1800" dirty="0" smtClean="0">
                <a:solidFill>
                  <a:srgbClr val="353E49"/>
                </a:solidFill>
                <a:latin typeface="+mj-lt"/>
              </a:rPr>
              <a:t>CON </a:t>
            </a:r>
            <a:r>
              <a:rPr lang="es-ES" sz="1800" dirty="0" smtClean="0">
                <a:solidFill>
                  <a:srgbClr val="353E49"/>
                </a:solidFill>
                <a:latin typeface="+mj-lt"/>
              </a:rPr>
              <a:t>ASIMETRÍA DE EDAD  </a:t>
            </a:r>
            <a:endParaRPr lang="es-ES" sz="1800" dirty="0">
              <a:solidFill>
                <a:srgbClr val="353E49"/>
              </a:solidFill>
              <a:latin typeface="+mj-lt"/>
            </a:endParaRPr>
          </a:p>
        </p:txBody>
      </p:sp>
      <p:sp>
        <p:nvSpPr>
          <p:cNvPr id="14340" name="Rectangle 6"/>
          <p:cNvSpPr>
            <a:spLocks noChangeArrowheads="1"/>
          </p:cNvSpPr>
          <p:nvPr/>
        </p:nvSpPr>
        <p:spPr bwMode="auto">
          <a:xfrm>
            <a:off x="5786446" y="2928940"/>
            <a:ext cx="2643206" cy="1263265"/>
          </a:xfrm>
          <a:prstGeom prst="rect">
            <a:avLst/>
          </a:prstGeom>
          <a:solidFill>
            <a:srgbClr val="FFFFFF">
              <a:alpha val="50195"/>
            </a:srgbClr>
          </a:solidFill>
          <a:ln w="19050">
            <a:solidFill>
              <a:srgbClr val="088B99"/>
            </a:solidFill>
            <a:miter lim="800000"/>
            <a:headEnd/>
            <a:tailEnd/>
          </a:ln>
        </p:spPr>
        <p:txBody>
          <a:bodyPr/>
          <a:lstStyle/>
          <a:p>
            <a:pPr>
              <a:lnSpc>
                <a:spcPct val="150000"/>
              </a:lnSpc>
              <a:buFont typeface="Arial" pitchFamily="34" charset="0"/>
              <a:buChar char="•"/>
            </a:pPr>
            <a:r>
              <a:rPr lang="es-ES" sz="1800" dirty="0" smtClean="0">
                <a:solidFill>
                  <a:srgbClr val="353E49"/>
                </a:solidFill>
                <a:latin typeface="+mj-lt"/>
              </a:rPr>
              <a:t> </a:t>
            </a:r>
            <a:r>
              <a:rPr lang="es-ES" sz="1800" dirty="0" smtClean="0">
                <a:solidFill>
                  <a:srgbClr val="353E49"/>
                </a:solidFill>
                <a:latin typeface="+mj-lt"/>
              </a:rPr>
              <a:t>CONTACTO</a:t>
            </a:r>
            <a:endParaRPr lang="es-ES" sz="1800" dirty="0">
              <a:solidFill>
                <a:srgbClr val="353E49"/>
              </a:solidFill>
              <a:latin typeface="+mj-lt"/>
            </a:endParaRPr>
          </a:p>
          <a:p>
            <a:pPr>
              <a:lnSpc>
                <a:spcPct val="150000"/>
              </a:lnSpc>
              <a:buFont typeface="Arial" pitchFamily="34" charset="0"/>
              <a:buChar char="•"/>
            </a:pPr>
            <a:r>
              <a:rPr lang="es-ES" sz="1800" dirty="0" smtClean="0">
                <a:solidFill>
                  <a:srgbClr val="353E49"/>
                </a:solidFill>
                <a:latin typeface="+mj-lt"/>
              </a:rPr>
              <a:t> </a:t>
            </a:r>
            <a:r>
              <a:rPr lang="es-ES" sz="1800" dirty="0">
                <a:solidFill>
                  <a:srgbClr val="353E49"/>
                </a:solidFill>
                <a:latin typeface="+mj-lt"/>
              </a:rPr>
              <a:t>NO </a:t>
            </a:r>
            <a:r>
              <a:rPr lang="es-ES" sz="1800" dirty="0" smtClean="0">
                <a:solidFill>
                  <a:srgbClr val="353E49"/>
                </a:solidFill>
                <a:latin typeface="+mj-lt"/>
              </a:rPr>
              <a:t>CONTACTO</a:t>
            </a:r>
            <a:endParaRPr lang="es-ES" sz="1800" dirty="0">
              <a:solidFill>
                <a:srgbClr val="353E49"/>
              </a:solidFill>
              <a:latin typeface="+mj-lt"/>
            </a:endParaRPr>
          </a:p>
          <a:p>
            <a:pPr>
              <a:lnSpc>
                <a:spcPct val="150000"/>
              </a:lnSpc>
              <a:buFont typeface="Arial" pitchFamily="34" charset="0"/>
              <a:buChar char="•"/>
            </a:pPr>
            <a:r>
              <a:rPr lang="es-ES" sz="1800" dirty="0" smtClean="0">
                <a:solidFill>
                  <a:srgbClr val="353E49"/>
                </a:solidFill>
                <a:latin typeface="+mj-lt"/>
              </a:rPr>
              <a:t> </a:t>
            </a:r>
            <a:r>
              <a:rPr lang="es-ES" sz="1800" dirty="0" smtClean="0">
                <a:solidFill>
                  <a:srgbClr val="353E49"/>
                </a:solidFill>
                <a:latin typeface="+mj-lt"/>
              </a:rPr>
              <a:t>EXPLOTACIÓN</a:t>
            </a:r>
            <a:endParaRPr lang="es-ES" sz="1800" dirty="0">
              <a:solidFill>
                <a:srgbClr val="353E49"/>
              </a:solidFill>
              <a:latin typeface="+mj-lt"/>
            </a:endParaRPr>
          </a:p>
        </p:txBody>
      </p:sp>
      <p:sp>
        <p:nvSpPr>
          <p:cNvPr id="14341" name="Text Box 7"/>
          <p:cNvSpPr txBox="1">
            <a:spLocks noChangeArrowheads="1"/>
          </p:cNvSpPr>
          <p:nvPr/>
        </p:nvSpPr>
        <p:spPr bwMode="auto">
          <a:xfrm>
            <a:off x="714348" y="3429006"/>
            <a:ext cx="3286148" cy="461665"/>
          </a:xfrm>
          <a:prstGeom prst="rect">
            <a:avLst/>
          </a:prstGeom>
          <a:noFill/>
          <a:ln w="9525">
            <a:noFill/>
            <a:miter lim="800000"/>
            <a:headEnd/>
            <a:tailEnd/>
          </a:ln>
        </p:spPr>
        <p:txBody>
          <a:bodyPr wrap="square">
            <a:spAutoFit/>
          </a:bodyPr>
          <a:lstStyle/>
          <a:p>
            <a:pPr>
              <a:spcBef>
                <a:spcPct val="50000"/>
              </a:spcBef>
            </a:pPr>
            <a:r>
              <a:rPr lang="es-ES" sz="2400" dirty="0">
                <a:solidFill>
                  <a:srgbClr val="353E49"/>
                </a:solidFill>
                <a:latin typeface="+mj-lt"/>
              </a:rPr>
              <a:t>Menor </a:t>
            </a:r>
            <a:r>
              <a:rPr lang="es-ES" sz="2400" dirty="0" smtClean="0">
                <a:solidFill>
                  <a:srgbClr val="353E49"/>
                </a:solidFill>
                <a:latin typeface="+mj-lt"/>
              </a:rPr>
              <a:t>con coerción</a:t>
            </a:r>
            <a:endParaRPr lang="es-ES" sz="2400" dirty="0">
              <a:solidFill>
                <a:srgbClr val="353E49"/>
              </a:solidFill>
              <a:latin typeface="+mj-lt"/>
            </a:endParaRPr>
          </a:p>
        </p:txBody>
      </p:sp>
      <p:sp>
        <p:nvSpPr>
          <p:cNvPr id="14342" name="Rectangle 8"/>
          <p:cNvSpPr>
            <a:spLocks noChangeArrowheads="1"/>
          </p:cNvSpPr>
          <p:nvPr/>
        </p:nvSpPr>
        <p:spPr bwMode="auto">
          <a:xfrm>
            <a:off x="5654116" y="1685912"/>
            <a:ext cx="2846974" cy="461665"/>
          </a:xfrm>
          <a:prstGeom prst="rect">
            <a:avLst/>
          </a:prstGeom>
          <a:noFill/>
          <a:ln w="9525">
            <a:noFill/>
            <a:miter lim="800000"/>
            <a:headEnd/>
            <a:tailEnd/>
          </a:ln>
        </p:spPr>
        <p:txBody>
          <a:bodyPr wrap="square">
            <a:spAutoFit/>
          </a:bodyPr>
          <a:lstStyle/>
          <a:p>
            <a:pPr algn="ctr" eaLnBrk="0" hangingPunct="0"/>
            <a:r>
              <a:rPr lang="es-ES" sz="2400" dirty="0" smtClean="0">
                <a:solidFill>
                  <a:srgbClr val="353E49"/>
                </a:solidFill>
                <a:latin typeface="+mj-lt"/>
              </a:rPr>
              <a:t>Actividad </a:t>
            </a:r>
            <a:r>
              <a:rPr lang="es-ES" sz="2400" dirty="0">
                <a:solidFill>
                  <a:srgbClr val="353E49"/>
                </a:solidFill>
                <a:latin typeface="+mj-lt"/>
              </a:rPr>
              <a:t>sexual</a:t>
            </a:r>
          </a:p>
        </p:txBody>
      </p:sp>
      <p:sp>
        <p:nvSpPr>
          <p:cNvPr id="14343" name="Rectangle 9"/>
          <p:cNvSpPr>
            <a:spLocks noChangeArrowheads="1"/>
          </p:cNvSpPr>
          <p:nvPr/>
        </p:nvSpPr>
        <p:spPr bwMode="auto">
          <a:xfrm>
            <a:off x="5643570" y="2214560"/>
            <a:ext cx="2857520" cy="461665"/>
          </a:xfrm>
          <a:prstGeom prst="rect">
            <a:avLst/>
          </a:prstGeom>
          <a:noFill/>
          <a:ln w="9525">
            <a:noFill/>
            <a:miter lim="800000"/>
            <a:headEnd/>
            <a:tailEnd/>
          </a:ln>
        </p:spPr>
        <p:txBody>
          <a:bodyPr wrap="square">
            <a:spAutoFit/>
          </a:bodyPr>
          <a:lstStyle/>
          <a:p>
            <a:pPr algn="ctr"/>
            <a:r>
              <a:rPr lang="es-ES" sz="2400" dirty="0">
                <a:solidFill>
                  <a:srgbClr val="353E49"/>
                </a:solidFill>
                <a:latin typeface="+mj-lt"/>
              </a:rPr>
              <a:t>Menor</a:t>
            </a:r>
          </a:p>
        </p:txBody>
      </p:sp>
      <p:sp>
        <p:nvSpPr>
          <p:cNvPr id="14344" name="Line 10"/>
          <p:cNvSpPr>
            <a:spLocks noChangeShapeType="1"/>
          </p:cNvSpPr>
          <p:nvPr/>
        </p:nvSpPr>
        <p:spPr bwMode="auto">
          <a:xfrm>
            <a:off x="4071934" y="2285998"/>
            <a:ext cx="1500198" cy="857256"/>
          </a:xfrm>
          <a:prstGeom prst="line">
            <a:avLst/>
          </a:prstGeom>
          <a:noFill/>
          <a:ln w="38100">
            <a:solidFill>
              <a:srgbClr val="353E49"/>
            </a:solidFill>
            <a:round/>
            <a:headEnd/>
            <a:tailEnd type="triangle" w="med" len="med"/>
          </a:ln>
        </p:spPr>
        <p:txBody>
          <a:bodyPr/>
          <a:lstStyle/>
          <a:p>
            <a:endParaRPr lang="ca-ES"/>
          </a:p>
        </p:txBody>
      </p:sp>
      <p:sp>
        <p:nvSpPr>
          <p:cNvPr id="14345" name="Line 11"/>
          <p:cNvSpPr>
            <a:spLocks noChangeShapeType="1"/>
          </p:cNvSpPr>
          <p:nvPr/>
        </p:nvSpPr>
        <p:spPr bwMode="auto">
          <a:xfrm>
            <a:off x="4000496" y="3714758"/>
            <a:ext cx="1571636" cy="0"/>
          </a:xfrm>
          <a:prstGeom prst="line">
            <a:avLst/>
          </a:prstGeom>
          <a:noFill/>
          <a:ln w="38100">
            <a:solidFill>
              <a:srgbClr val="353E49"/>
            </a:solidFill>
            <a:round/>
            <a:headEnd/>
            <a:tailEnd type="triangle" w="med" len="med"/>
          </a:ln>
        </p:spPr>
        <p:txBody>
          <a:bodyPr/>
          <a:lstStyle/>
          <a:p>
            <a:endParaRPr lang="ca-ES"/>
          </a:p>
        </p:txBody>
      </p:sp>
      <p:sp>
        <p:nvSpPr>
          <p:cNvPr id="11" name="Shape 66"/>
          <p:cNvSpPr txBox="1">
            <a:spLocks/>
          </p:cNvSpPr>
          <p:nvPr/>
        </p:nvSpPr>
        <p:spPr>
          <a:xfrm>
            <a:off x="571472" y="500048"/>
            <a:ext cx="6251400" cy="445419"/>
          </a:xfrm>
          <a:prstGeom prst="rect">
            <a:avLst/>
          </a:prstGeom>
        </p:spPr>
        <p:txBody>
          <a:bodyPr lIns="91404" tIns="91404" rIns="91404" bIns="91404" anchor="ctr" anchorCtr="0">
            <a:noAutofit/>
          </a:bodyPr>
          <a:lstStyle/>
          <a:p>
            <a:pPr lvl="0"/>
            <a:r>
              <a:rPr lang="es-ES_tradnl" sz="2800" b="1" dirty="0" smtClean="0">
                <a:solidFill>
                  <a:srgbClr val="088B99"/>
                </a:solidFill>
                <a:latin typeface="+mj-lt"/>
              </a:rPr>
              <a:t>Concepto </a:t>
            </a:r>
            <a:r>
              <a:rPr lang="es-ES_tradnl" sz="2800" b="1" dirty="0" smtClean="0">
                <a:solidFill>
                  <a:srgbClr val="353E49"/>
                </a:solidFill>
                <a:latin typeface="+mj-lt"/>
              </a:rPr>
              <a:t>de Abuso</a:t>
            </a:r>
            <a:endParaRPr kumimoji="0" lang="en" sz="2800" b="1" i="0" u="none" strike="noStrike" kern="0" cap="none" spc="0" normalizeH="0" baseline="0" noProof="0" dirty="0">
              <a:ln>
                <a:noFill/>
              </a:ln>
              <a:solidFill>
                <a:srgbClr val="353E49"/>
              </a:solidFill>
              <a:effectLst/>
              <a:uLnTx/>
              <a:uFillTx/>
              <a:latin typeface="+mj-lt"/>
              <a:sym typeface="Arial"/>
            </a:endParaRPr>
          </a:p>
        </p:txBody>
      </p:sp>
      <p:sp>
        <p:nvSpPr>
          <p:cNvPr id="12" name="11 Rectángulo"/>
          <p:cNvSpPr/>
          <p:nvPr/>
        </p:nvSpPr>
        <p:spPr>
          <a:xfrm>
            <a:off x="642910" y="357172"/>
            <a:ext cx="1357322" cy="71438"/>
          </a:xfrm>
          <a:prstGeom prst="rect">
            <a:avLst/>
          </a:prstGeom>
          <a:solidFill>
            <a:srgbClr val="353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board-1666644.jpg"/>
          <p:cNvPicPr>
            <a:picLocks noChangeAspect="1"/>
          </p:cNvPicPr>
          <p:nvPr/>
        </p:nvPicPr>
        <p:blipFill>
          <a:blip r:embed="rId2"/>
          <a:stretch>
            <a:fillRect/>
          </a:stretch>
        </p:blipFill>
        <p:spPr>
          <a:xfrm>
            <a:off x="0" y="0"/>
            <a:ext cx="9572660" cy="6381773"/>
          </a:xfrm>
          <a:prstGeom prst="rect">
            <a:avLst/>
          </a:prstGeom>
          <a:noFill/>
          <a:ln>
            <a:noFill/>
          </a:ln>
        </p:spPr>
      </p:pic>
      <p:sp>
        <p:nvSpPr>
          <p:cNvPr id="6" name="5 Rectángulo"/>
          <p:cNvSpPr/>
          <p:nvPr/>
        </p:nvSpPr>
        <p:spPr>
          <a:xfrm>
            <a:off x="-285784" y="-500084"/>
            <a:ext cx="10001320" cy="6357982"/>
          </a:xfrm>
          <a:prstGeom prst="rect">
            <a:avLst/>
          </a:prstGeom>
          <a:solidFill>
            <a:srgbClr val="0D0D0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4" name="3 CuadroTexto"/>
          <p:cNvSpPr txBox="1"/>
          <p:nvPr/>
        </p:nvSpPr>
        <p:spPr>
          <a:xfrm>
            <a:off x="3000364" y="2143122"/>
            <a:ext cx="5286380" cy="1956626"/>
          </a:xfrm>
          <a:prstGeom prst="rect">
            <a:avLst/>
          </a:prstGeom>
          <a:noFill/>
        </p:spPr>
        <p:txBody>
          <a:bodyPr wrap="square" rtlCol="0">
            <a:spAutoFit/>
          </a:bodyPr>
          <a:lstStyle/>
          <a:p>
            <a:pPr>
              <a:lnSpc>
                <a:spcPct val="130000"/>
              </a:lnSpc>
            </a:pPr>
            <a:r>
              <a:rPr lang="es-ES" sz="2400" b="1" dirty="0" smtClean="0">
                <a:solidFill>
                  <a:schemeClr val="bg1">
                    <a:lumMod val="95000"/>
                  </a:schemeClr>
                </a:solidFill>
                <a:latin typeface="+mj-lt"/>
                <a:cs typeface="Segoe UI" pitchFamily="34" charset="0"/>
              </a:rPr>
              <a:t>PROFESIONALES</a:t>
            </a:r>
          </a:p>
          <a:p>
            <a:pPr>
              <a:lnSpc>
                <a:spcPct val="130000"/>
              </a:lnSpc>
            </a:pPr>
            <a:r>
              <a:rPr lang="es-ES" sz="2400" b="1" dirty="0" smtClean="0">
                <a:solidFill>
                  <a:schemeClr val="bg1">
                    <a:lumMod val="95000"/>
                  </a:schemeClr>
                </a:solidFill>
                <a:latin typeface="+mj-lt"/>
                <a:cs typeface="Segoe UI" pitchFamily="34" charset="0"/>
              </a:rPr>
              <a:t>FAMÍLIAS</a:t>
            </a:r>
          </a:p>
          <a:p>
            <a:pPr>
              <a:lnSpc>
                <a:spcPct val="130000"/>
              </a:lnSpc>
            </a:pPr>
            <a:r>
              <a:rPr lang="es-ES" sz="2400" b="1" dirty="0" smtClean="0">
                <a:solidFill>
                  <a:schemeClr val="bg1">
                    <a:lumMod val="95000"/>
                  </a:schemeClr>
                </a:solidFill>
                <a:latin typeface="+mj-lt"/>
                <a:cs typeface="Segoe UI" pitchFamily="34" charset="0"/>
              </a:rPr>
              <a:t>INFANCIA Y ADOLESCENCIA</a:t>
            </a:r>
          </a:p>
          <a:p>
            <a:pPr>
              <a:lnSpc>
                <a:spcPct val="130000"/>
              </a:lnSpc>
            </a:pPr>
            <a:r>
              <a:rPr lang="es-ES" sz="2400" b="1" dirty="0" smtClean="0">
                <a:solidFill>
                  <a:schemeClr val="bg1">
                    <a:lumMod val="95000"/>
                  </a:schemeClr>
                </a:solidFill>
                <a:latin typeface="+mj-lt"/>
                <a:cs typeface="Segoe UI" pitchFamily="34" charset="0"/>
              </a:rPr>
              <a:t>COLECTIVOS VULNERABLES</a:t>
            </a:r>
            <a:endParaRPr lang="es-ES" sz="2400" b="1" dirty="0">
              <a:solidFill>
                <a:schemeClr val="bg1">
                  <a:lumMod val="95000"/>
                </a:schemeClr>
              </a:solidFill>
              <a:latin typeface="+mj-lt"/>
              <a:cs typeface="Segoe UI" pitchFamily="34" charset="0"/>
            </a:endParaRPr>
          </a:p>
        </p:txBody>
      </p:sp>
      <p:sp>
        <p:nvSpPr>
          <p:cNvPr id="2" name="1 Título"/>
          <p:cNvSpPr>
            <a:spLocks noGrp="1"/>
          </p:cNvSpPr>
          <p:nvPr>
            <p:ph type="ctrTitle"/>
          </p:nvPr>
        </p:nvSpPr>
        <p:spPr>
          <a:xfrm>
            <a:off x="642910" y="642924"/>
            <a:ext cx="6838528" cy="1159799"/>
          </a:xfrm>
        </p:spPr>
        <p:txBody>
          <a:bodyPr/>
          <a:lstStyle/>
          <a:p>
            <a:r>
              <a:rPr lang="es-ES" dirty="0" smtClean="0">
                <a:solidFill>
                  <a:srgbClr val="E5097F"/>
                </a:solidFill>
                <a:latin typeface="+mj-lt"/>
              </a:rPr>
              <a:t>¿Por qué una escuela de formación?</a:t>
            </a:r>
            <a:endParaRPr lang="es-ES" dirty="0">
              <a:solidFill>
                <a:srgbClr val="E5097F"/>
              </a:solidFill>
              <a:latin typeface="+mj-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538134" y="423848"/>
            <a:ext cx="4543532" cy="1373852"/>
          </a:xfrm>
        </p:spPr>
        <p:txBody>
          <a:bodyPr/>
          <a:lstStyle/>
          <a:p>
            <a:r>
              <a:rPr lang="ca-ES" dirty="0" err="1" smtClean="0">
                <a:latin typeface="+mj-lt"/>
              </a:rPr>
              <a:t>Papel</a:t>
            </a:r>
            <a:r>
              <a:rPr lang="ca-ES" dirty="0" smtClean="0">
                <a:latin typeface="+mj-lt"/>
              </a:rPr>
              <a:t> de los </a:t>
            </a:r>
            <a:r>
              <a:rPr lang="ca-ES" dirty="0" err="1" smtClean="0">
                <a:latin typeface="+mj-lt"/>
              </a:rPr>
              <a:t>profesionales</a:t>
            </a:r>
            <a:r>
              <a:rPr lang="ca-ES" dirty="0" smtClean="0">
                <a:latin typeface="+mj-lt"/>
              </a:rPr>
              <a:t> de la </a:t>
            </a:r>
            <a:r>
              <a:rPr lang="ca-ES" dirty="0" smtClean="0">
                <a:solidFill>
                  <a:srgbClr val="088B99"/>
                </a:solidFill>
                <a:latin typeface="+mj-lt"/>
              </a:rPr>
              <a:t>Salud</a:t>
            </a:r>
            <a:endParaRPr lang="ca-ES" dirty="0">
              <a:latin typeface="+mj-lt"/>
            </a:endParaRPr>
          </a:p>
        </p:txBody>
      </p:sp>
      <p:sp>
        <p:nvSpPr>
          <p:cNvPr id="4" name="3 Marcador de texto"/>
          <p:cNvSpPr>
            <a:spLocks noGrp="1"/>
          </p:cNvSpPr>
          <p:nvPr>
            <p:ph type="body" idx="1"/>
          </p:nvPr>
        </p:nvSpPr>
        <p:spPr>
          <a:xfrm>
            <a:off x="642910" y="2143122"/>
            <a:ext cx="4214842" cy="2088232"/>
          </a:xfrm>
        </p:spPr>
        <p:txBody>
          <a:bodyPr/>
          <a:lstStyle/>
          <a:p>
            <a:r>
              <a:rPr lang="ca-ES" sz="2800" b="1" dirty="0" smtClean="0">
                <a:latin typeface="+mn-lt"/>
                <a:cs typeface="Segoe UI" pitchFamily="34" charset="0"/>
              </a:rPr>
              <a:t>Prevenir </a:t>
            </a:r>
            <a:r>
              <a:rPr lang="ca-ES" sz="2800" dirty="0" smtClean="0">
                <a:latin typeface="+mn-lt"/>
                <a:cs typeface="Segoe UI" pitchFamily="34" charset="0"/>
              </a:rPr>
              <a:t>(</a:t>
            </a:r>
            <a:r>
              <a:rPr lang="ca-ES" sz="2800" dirty="0" err="1" smtClean="0">
                <a:latin typeface="+mn-lt"/>
                <a:cs typeface="Segoe UI" pitchFamily="34" charset="0"/>
              </a:rPr>
              <a:t>familias</a:t>
            </a:r>
            <a:r>
              <a:rPr lang="ca-ES" sz="2800" dirty="0" smtClean="0">
                <a:latin typeface="+mn-lt"/>
                <a:cs typeface="Segoe UI" pitchFamily="34" charset="0"/>
              </a:rPr>
              <a:t>)</a:t>
            </a:r>
          </a:p>
          <a:p>
            <a:r>
              <a:rPr lang="ca-ES" sz="2800" b="1" dirty="0" smtClean="0">
                <a:solidFill>
                  <a:schemeClr val="accent1"/>
                </a:solidFill>
                <a:latin typeface="+mn-lt"/>
                <a:cs typeface="Segoe UI" pitchFamily="34" charset="0"/>
              </a:rPr>
              <a:t>Detectar </a:t>
            </a:r>
            <a:r>
              <a:rPr lang="ca-ES" sz="2800" dirty="0" smtClean="0">
                <a:solidFill>
                  <a:schemeClr val="accent1"/>
                </a:solidFill>
                <a:latin typeface="+mn-lt"/>
                <a:cs typeface="Segoe UI" pitchFamily="34" charset="0"/>
              </a:rPr>
              <a:t>(1 de cada 5) </a:t>
            </a:r>
          </a:p>
          <a:p>
            <a:r>
              <a:rPr lang="ca-ES" sz="2800" b="1" dirty="0" smtClean="0">
                <a:latin typeface="+mn-lt"/>
                <a:cs typeface="Segoe UI" pitchFamily="34" charset="0"/>
              </a:rPr>
              <a:t>No </a:t>
            </a:r>
            <a:r>
              <a:rPr lang="ca-ES" sz="2800" b="1" dirty="0" err="1" smtClean="0">
                <a:latin typeface="+mn-lt"/>
                <a:cs typeface="Segoe UI" pitchFamily="34" charset="0"/>
              </a:rPr>
              <a:t>Revictimizar</a:t>
            </a:r>
            <a:r>
              <a:rPr lang="ca-ES" sz="2800" b="1" dirty="0" smtClean="0">
                <a:latin typeface="+mn-lt"/>
                <a:cs typeface="Segoe UI" pitchFamily="34" charset="0"/>
              </a:rPr>
              <a:t> </a:t>
            </a:r>
            <a:r>
              <a:rPr lang="ca-ES" sz="2800" dirty="0" smtClean="0">
                <a:latin typeface="+mn-lt"/>
                <a:cs typeface="Segoe UI" pitchFamily="34" charset="0"/>
              </a:rPr>
              <a:t>(mirada)</a:t>
            </a:r>
          </a:p>
          <a:p>
            <a:r>
              <a:rPr lang="ca-ES" sz="2800" b="1" dirty="0" smtClean="0">
                <a:solidFill>
                  <a:schemeClr val="accent1"/>
                </a:solidFill>
                <a:latin typeface="+mn-lt"/>
                <a:cs typeface="Segoe UI" pitchFamily="34" charset="0"/>
                <a:sym typeface="Wingdings" pitchFamily="2" charset="2"/>
              </a:rPr>
              <a:t>Intervenir </a:t>
            </a:r>
            <a:r>
              <a:rPr lang="ca-ES" sz="2800" dirty="0" smtClean="0">
                <a:solidFill>
                  <a:schemeClr val="accent1"/>
                </a:solidFill>
                <a:latin typeface="+mn-lt"/>
                <a:cs typeface="Segoe UI" pitchFamily="34" charset="0"/>
                <a:sym typeface="Wingdings" pitchFamily="2" charset="2"/>
              </a:rPr>
              <a:t>(</a:t>
            </a:r>
            <a:r>
              <a:rPr lang="ca-ES" sz="2800" dirty="0" err="1" smtClean="0">
                <a:solidFill>
                  <a:schemeClr val="accent1"/>
                </a:solidFill>
                <a:latin typeface="+mn-lt"/>
                <a:cs typeface="Segoe UI" pitchFamily="34" charset="0"/>
                <a:sym typeface="Wingdings" pitchFamily="2" charset="2"/>
              </a:rPr>
              <a:t>red</a:t>
            </a:r>
            <a:r>
              <a:rPr lang="ca-ES" sz="2800" dirty="0" smtClean="0">
                <a:solidFill>
                  <a:schemeClr val="accent1"/>
                </a:solidFill>
                <a:latin typeface="+mn-lt"/>
                <a:cs typeface="Segoe UI" pitchFamily="34" charset="0"/>
                <a:sym typeface="Wingdings" pitchFamily="2" charset="2"/>
              </a:rPr>
              <a:t> </a:t>
            </a:r>
            <a:r>
              <a:rPr lang="ca-ES" sz="2800" dirty="0" err="1" smtClean="0">
                <a:solidFill>
                  <a:schemeClr val="accent1"/>
                </a:solidFill>
                <a:latin typeface="+mn-lt"/>
                <a:cs typeface="Segoe UI" pitchFamily="34" charset="0"/>
                <a:sym typeface="Wingdings" pitchFamily="2" charset="2"/>
              </a:rPr>
              <a:t>profesional</a:t>
            </a:r>
            <a:r>
              <a:rPr lang="ca-ES" sz="2800" dirty="0" smtClean="0">
                <a:solidFill>
                  <a:schemeClr val="accent1"/>
                </a:solidFill>
                <a:latin typeface="+mn-lt"/>
                <a:cs typeface="Segoe UI" pitchFamily="34" charset="0"/>
                <a:sym typeface="Wingdings" pitchFamily="2" charset="2"/>
              </a:rPr>
              <a:t>)</a:t>
            </a:r>
            <a:endParaRPr lang="ca-ES" sz="2800" dirty="0" smtClean="0">
              <a:solidFill>
                <a:schemeClr val="accent1"/>
              </a:solidFill>
              <a:latin typeface="+mn-lt"/>
              <a:cs typeface="Segoe UI" pitchFamily="34" charset="0"/>
            </a:endParaRPr>
          </a:p>
          <a:p>
            <a:endParaRPr lang="ca-ES" sz="2000" dirty="0"/>
          </a:p>
        </p:txBody>
      </p:sp>
      <p:pic>
        <p:nvPicPr>
          <p:cNvPr id="51202" name="Picture 2" descr="PLAYMOBIL Hospital"/>
          <p:cNvPicPr>
            <a:picLocks noChangeAspect="1" noChangeArrowheads="1"/>
          </p:cNvPicPr>
          <p:nvPr/>
        </p:nvPicPr>
        <p:blipFill>
          <a:blip r:embed="rId3"/>
          <a:srcRect/>
          <a:stretch>
            <a:fillRect/>
          </a:stretch>
        </p:blipFill>
        <p:spPr bwMode="auto">
          <a:xfrm>
            <a:off x="4857720" y="1142990"/>
            <a:ext cx="4286280" cy="3214711"/>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7660" y="428610"/>
            <a:ext cx="6572296" cy="642942"/>
          </a:xfrm>
        </p:spPr>
        <p:txBody>
          <a:bodyPr/>
          <a:lstStyle/>
          <a:p>
            <a:r>
              <a:rPr lang="ca-ES" dirty="0" err="1" smtClean="0">
                <a:latin typeface="+mj-lt"/>
              </a:rPr>
              <a:t>Papel</a:t>
            </a:r>
            <a:r>
              <a:rPr lang="ca-ES" dirty="0" smtClean="0">
                <a:latin typeface="+mj-lt"/>
              </a:rPr>
              <a:t> de las </a:t>
            </a:r>
            <a:r>
              <a:rPr lang="ca-ES" dirty="0" err="1" smtClean="0">
                <a:solidFill>
                  <a:srgbClr val="088B99"/>
                </a:solidFill>
                <a:latin typeface="+mj-lt"/>
              </a:rPr>
              <a:t>Familias</a:t>
            </a:r>
            <a:endParaRPr lang="es-ES" dirty="0">
              <a:latin typeface="+mj-lt"/>
            </a:endParaRPr>
          </a:p>
        </p:txBody>
      </p:sp>
      <p:sp>
        <p:nvSpPr>
          <p:cNvPr id="3" name="2 Marcador de texto"/>
          <p:cNvSpPr>
            <a:spLocks noGrp="1"/>
          </p:cNvSpPr>
          <p:nvPr>
            <p:ph type="body" idx="1"/>
          </p:nvPr>
        </p:nvSpPr>
        <p:spPr>
          <a:xfrm>
            <a:off x="3500430" y="1643056"/>
            <a:ext cx="5429288" cy="2874050"/>
          </a:xfrm>
        </p:spPr>
        <p:txBody>
          <a:bodyPr/>
          <a:lstStyle/>
          <a:p>
            <a:r>
              <a:rPr lang="ca-ES" sz="3200" b="1" dirty="0" err="1" smtClean="0">
                <a:latin typeface="+mn-lt"/>
                <a:cs typeface="Segoe UI" pitchFamily="34" charset="0"/>
              </a:rPr>
              <a:t>Sexualidad</a:t>
            </a:r>
            <a:endParaRPr lang="ca-ES" sz="3200" b="1" dirty="0" smtClean="0">
              <a:latin typeface="+mn-lt"/>
              <a:cs typeface="Segoe UI" pitchFamily="34" charset="0"/>
            </a:endParaRPr>
          </a:p>
          <a:p>
            <a:r>
              <a:rPr lang="ca-ES" sz="3200" b="1" dirty="0" smtClean="0">
                <a:solidFill>
                  <a:schemeClr val="accent1"/>
                </a:solidFill>
                <a:latin typeface="+mn-lt"/>
                <a:cs typeface="Segoe UI" pitchFamily="34" charset="0"/>
              </a:rPr>
              <a:t>Red Social </a:t>
            </a:r>
          </a:p>
          <a:p>
            <a:r>
              <a:rPr lang="ca-ES" sz="3200" b="1" dirty="0" smtClean="0">
                <a:latin typeface="+mn-lt"/>
                <a:cs typeface="Segoe UI" pitchFamily="34" charset="0"/>
              </a:rPr>
              <a:t>¿</a:t>
            </a:r>
            <a:r>
              <a:rPr lang="ca-ES" sz="3200" b="1" dirty="0" err="1" smtClean="0">
                <a:latin typeface="+mn-lt"/>
                <a:cs typeface="Segoe UI" pitchFamily="34" charset="0"/>
              </a:rPr>
              <a:t>Secretos</a:t>
            </a:r>
            <a:r>
              <a:rPr lang="ca-ES" sz="3200" b="1" dirty="0" smtClean="0">
                <a:latin typeface="+mn-lt"/>
                <a:cs typeface="Segoe UI" pitchFamily="34" charset="0"/>
              </a:rPr>
              <a:t>?</a:t>
            </a:r>
          </a:p>
          <a:p>
            <a:r>
              <a:rPr lang="ca-ES" sz="3200" b="1" dirty="0" err="1" smtClean="0">
                <a:solidFill>
                  <a:schemeClr val="accent1"/>
                </a:solidFill>
                <a:latin typeface="+mn-lt"/>
                <a:cs typeface="Segoe UI" pitchFamily="34" charset="0"/>
                <a:sym typeface="Wingdings" pitchFamily="2" charset="2"/>
              </a:rPr>
              <a:t>Confianza</a:t>
            </a:r>
            <a:endParaRPr lang="ca-ES" sz="3200" b="1" dirty="0" smtClean="0">
              <a:solidFill>
                <a:schemeClr val="accent1"/>
              </a:solidFill>
              <a:latin typeface="+mn-lt"/>
              <a:cs typeface="Segoe UI" pitchFamily="34" charset="0"/>
              <a:sym typeface="Wingdings" pitchFamily="2" charset="2"/>
            </a:endParaRPr>
          </a:p>
          <a:p>
            <a:r>
              <a:rPr lang="ca-ES" sz="3200" b="1" dirty="0" err="1" smtClean="0">
                <a:latin typeface="+mn-lt"/>
                <a:cs typeface="Segoe UI" pitchFamily="34" charset="0"/>
                <a:sym typeface="Wingdings" pitchFamily="2" charset="2"/>
              </a:rPr>
              <a:t>Protección</a:t>
            </a:r>
            <a:r>
              <a:rPr lang="ca-ES" sz="3200" b="1" dirty="0" smtClean="0">
                <a:latin typeface="+mn-lt"/>
                <a:cs typeface="Segoe UI" pitchFamily="34" charset="0"/>
                <a:sym typeface="Wingdings" pitchFamily="2" charset="2"/>
              </a:rPr>
              <a:t> </a:t>
            </a:r>
            <a:r>
              <a:rPr lang="ca-ES" sz="3200" b="1" dirty="0" err="1" smtClean="0">
                <a:latin typeface="+mn-lt"/>
                <a:cs typeface="Segoe UI" pitchFamily="34" charset="0"/>
                <a:sym typeface="Wingdings" pitchFamily="2" charset="2"/>
              </a:rPr>
              <a:t>vs</a:t>
            </a:r>
            <a:r>
              <a:rPr lang="ca-ES" sz="3200" b="1" dirty="0" smtClean="0">
                <a:latin typeface="+mn-lt"/>
                <a:cs typeface="Segoe UI" pitchFamily="34" charset="0"/>
                <a:sym typeface="Wingdings" pitchFamily="2" charset="2"/>
              </a:rPr>
              <a:t>. </a:t>
            </a:r>
            <a:r>
              <a:rPr lang="ca-ES" sz="3200" b="1" dirty="0" err="1" smtClean="0">
                <a:latin typeface="+mn-lt"/>
                <a:cs typeface="Segoe UI" pitchFamily="34" charset="0"/>
                <a:sym typeface="Wingdings" pitchFamily="2" charset="2"/>
              </a:rPr>
              <a:t>Sobreprotección</a:t>
            </a:r>
            <a:endParaRPr lang="es-ES" sz="3200" dirty="0">
              <a:latin typeface="+mn-lt"/>
            </a:endParaRPr>
          </a:p>
        </p:txBody>
      </p:sp>
      <p:pic>
        <p:nvPicPr>
          <p:cNvPr id="91140" name="Picture 4" descr="Giant Playmo family Christmas #play #playmo #plastic #playmobil #plasticculture #toy #toys #figures #iloveplaymo #christmas #cheer #christmastree #holiday"/>
          <p:cNvPicPr>
            <a:picLocks noChangeAspect="1" noChangeArrowheads="1"/>
          </p:cNvPicPr>
          <p:nvPr/>
        </p:nvPicPr>
        <p:blipFill>
          <a:blip r:embed="rId2"/>
          <a:srcRect/>
          <a:stretch>
            <a:fillRect/>
          </a:stretch>
        </p:blipFill>
        <p:spPr bwMode="auto">
          <a:xfrm>
            <a:off x="285720" y="1357304"/>
            <a:ext cx="3071834" cy="3071834"/>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8134" y="428610"/>
            <a:ext cx="3428315" cy="500066"/>
          </a:xfrm>
        </p:spPr>
        <p:txBody>
          <a:bodyPr/>
          <a:lstStyle/>
          <a:p>
            <a:r>
              <a:rPr lang="es-ES" dirty="0" smtClean="0">
                <a:solidFill>
                  <a:srgbClr val="088B99"/>
                </a:solidFill>
                <a:latin typeface="+mj-lt"/>
              </a:rPr>
              <a:t>Adolescentes</a:t>
            </a:r>
            <a:endParaRPr lang="es-ES" dirty="0">
              <a:solidFill>
                <a:srgbClr val="088B99"/>
              </a:solidFill>
              <a:latin typeface="+mj-lt"/>
            </a:endParaRPr>
          </a:p>
        </p:txBody>
      </p:sp>
      <p:sp>
        <p:nvSpPr>
          <p:cNvPr id="3" name="2 Marcador de texto"/>
          <p:cNvSpPr>
            <a:spLocks noGrp="1"/>
          </p:cNvSpPr>
          <p:nvPr>
            <p:ph type="body" idx="1"/>
          </p:nvPr>
        </p:nvSpPr>
        <p:spPr>
          <a:xfrm>
            <a:off x="642910" y="1071552"/>
            <a:ext cx="7572428" cy="3073655"/>
          </a:xfrm>
        </p:spPr>
        <p:txBody>
          <a:bodyPr/>
          <a:lstStyle/>
          <a:p>
            <a:r>
              <a:rPr lang="ca-ES" sz="3200" b="1" dirty="0" err="1" smtClean="0">
                <a:latin typeface="+mn-lt"/>
                <a:cs typeface="Segoe UI" pitchFamily="34" charset="0"/>
              </a:rPr>
              <a:t>Sexualidad</a:t>
            </a:r>
            <a:endParaRPr lang="ca-ES" sz="3200" b="1" dirty="0" smtClean="0">
              <a:latin typeface="+mn-lt"/>
              <a:cs typeface="Segoe UI" pitchFamily="34" charset="0"/>
            </a:endParaRPr>
          </a:p>
          <a:p>
            <a:r>
              <a:rPr lang="ca-ES" sz="3200" b="1" dirty="0" smtClean="0">
                <a:solidFill>
                  <a:schemeClr val="accent1"/>
                </a:solidFill>
                <a:latin typeface="+mn-lt"/>
                <a:cs typeface="Segoe UI" pitchFamily="34" charset="0"/>
              </a:rPr>
              <a:t>Red Social </a:t>
            </a:r>
          </a:p>
          <a:p>
            <a:r>
              <a:rPr lang="ca-ES" sz="3200" b="1" dirty="0" err="1" smtClean="0">
                <a:latin typeface="+mn-lt"/>
                <a:cs typeface="Segoe UI" pitchFamily="34" charset="0"/>
              </a:rPr>
              <a:t>Pedir</a:t>
            </a:r>
            <a:r>
              <a:rPr lang="ca-ES" sz="3200" b="1" dirty="0" smtClean="0">
                <a:latin typeface="+mn-lt"/>
                <a:cs typeface="Segoe UI" pitchFamily="34" charset="0"/>
              </a:rPr>
              <a:t> </a:t>
            </a:r>
            <a:r>
              <a:rPr lang="ca-ES" sz="3200" b="1" dirty="0" err="1" smtClean="0">
                <a:latin typeface="+mn-lt"/>
                <a:cs typeface="Segoe UI" pitchFamily="34" charset="0"/>
              </a:rPr>
              <a:t>ayuda</a:t>
            </a:r>
            <a:endParaRPr lang="ca-ES" sz="3200" b="1" dirty="0" smtClean="0">
              <a:latin typeface="+mn-lt"/>
              <a:cs typeface="Segoe UI" pitchFamily="34" charset="0"/>
            </a:endParaRPr>
          </a:p>
          <a:p>
            <a:r>
              <a:rPr lang="ca-ES" sz="3200" b="1" dirty="0" err="1" smtClean="0">
                <a:solidFill>
                  <a:schemeClr val="accent1"/>
                </a:solidFill>
                <a:latin typeface="+mn-lt"/>
                <a:cs typeface="Segoe UI" pitchFamily="34" charset="0"/>
              </a:rPr>
              <a:t>Poner</a:t>
            </a:r>
            <a:r>
              <a:rPr lang="ca-ES" sz="3200" b="1" dirty="0" smtClean="0">
                <a:solidFill>
                  <a:schemeClr val="accent1"/>
                </a:solidFill>
                <a:latin typeface="+mn-lt"/>
                <a:cs typeface="Segoe UI" pitchFamily="34" charset="0"/>
              </a:rPr>
              <a:t> nombre a las </a:t>
            </a:r>
          </a:p>
          <a:p>
            <a:r>
              <a:rPr lang="ca-ES" sz="3200" b="1" dirty="0" err="1" smtClean="0">
                <a:solidFill>
                  <a:schemeClr val="accent1"/>
                </a:solidFill>
                <a:latin typeface="+mn-lt"/>
                <a:cs typeface="Segoe UI" pitchFamily="34" charset="0"/>
              </a:rPr>
              <a:t>v</a:t>
            </a:r>
            <a:r>
              <a:rPr lang="ca-ES" sz="3200" b="1" dirty="0" err="1" smtClean="0">
                <a:solidFill>
                  <a:schemeClr val="accent1"/>
                </a:solidFill>
                <a:latin typeface="+mn-lt"/>
                <a:cs typeface="Segoe UI" pitchFamily="34" charset="0"/>
              </a:rPr>
              <a:t>ivencias</a:t>
            </a:r>
            <a:endParaRPr lang="ca-ES" sz="3200" b="1" dirty="0" smtClean="0">
              <a:solidFill>
                <a:schemeClr val="accent1"/>
              </a:solidFill>
              <a:latin typeface="+mn-lt"/>
              <a:cs typeface="Segoe UI" pitchFamily="34" charset="0"/>
            </a:endParaRPr>
          </a:p>
          <a:p>
            <a:r>
              <a:rPr lang="ca-ES" sz="3200" b="1" dirty="0" smtClean="0">
                <a:latin typeface="+mn-lt"/>
                <a:cs typeface="Segoe UI" pitchFamily="34" charset="0"/>
              </a:rPr>
              <a:t>Estar </a:t>
            </a:r>
            <a:r>
              <a:rPr lang="ca-ES" sz="3200" b="1" dirty="0" err="1" smtClean="0">
                <a:latin typeface="+mn-lt"/>
                <a:cs typeface="Segoe UI" pitchFamily="34" charset="0"/>
              </a:rPr>
              <a:t>preparado</a:t>
            </a:r>
            <a:r>
              <a:rPr lang="ca-ES" sz="3200" b="1" dirty="0" smtClean="0">
                <a:latin typeface="+mn-lt"/>
                <a:cs typeface="Segoe UI" pitchFamily="34" charset="0"/>
              </a:rPr>
              <a:t> </a:t>
            </a:r>
            <a:r>
              <a:rPr lang="ca-ES" sz="3200" b="1" dirty="0" smtClean="0">
                <a:latin typeface="+mn-lt"/>
                <a:cs typeface="Segoe UI" pitchFamily="34" charset="0"/>
              </a:rPr>
              <a:t>para</a:t>
            </a:r>
          </a:p>
          <a:p>
            <a:r>
              <a:rPr lang="ca-ES" sz="3200" b="1" dirty="0" err="1" smtClean="0">
                <a:latin typeface="+mn-lt"/>
                <a:cs typeface="Segoe UI" pitchFamily="34" charset="0"/>
              </a:rPr>
              <a:t>ayudar</a:t>
            </a:r>
            <a:endParaRPr lang="ca-ES" sz="3200" b="1" dirty="0" smtClean="0">
              <a:latin typeface="+mn-lt"/>
              <a:cs typeface="Segoe UI" pitchFamily="34" charset="0"/>
            </a:endParaRPr>
          </a:p>
          <a:p>
            <a:endParaRPr lang="ca-ES" sz="2800" b="1" dirty="0" smtClean="0">
              <a:solidFill>
                <a:schemeClr val="accent1"/>
              </a:solidFill>
              <a:latin typeface="Segoe UI" pitchFamily="34" charset="0"/>
              <a:cs typeface="Segoe UI" pitchFamily="34" charset="0"/>
            </a:endParaRPr>
          </a:p>
          <a:p>
            <a:endParaRPr lang="ca-ES" sz="2800" b="1" dirty="0" smtClean="0">
              <a:latin typeface="Segoe UI" pitchFamily="34" charset="0"/>
              <a:cs typeface="Segoe UI" pitchFamily="34" charset="0"/>
            </a:endParaRPr>
          </a:p>
        </p:txBody>
      </p:sp>
      <p:pic>
        <p:nvPicPr>
          <p:cNvPr id="92162" name="Picture 2" descr="Skateboarding"/>
          <p:cNvPicPr>
            <a:picLocks noChangeAspect="1" noChangeArrowheads="1"/>
          </p:cNvPicPr>
          <p:nvPr/>
        </p:nvPicPr>
        <p:blipFill>
          <a:blip r:embed="rId2"/>
          <a:srcRect/>
          <a:stretch>
            <a:fillRect/>
          </a:stretch>
        </p:blipFill>
        <p:spPr bwMode="auto">
          <a:xfrm>
            <a:off x="5286366" y="857238"/>
            <a:ext cx="3857634" cy="3857634"/>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3372" y="442898"/>
            <a:ext cx="3428315" cy="643086"/>
          </a:xfrm>
        </p:spPr>
        <p:txBody>
          <a:bodyPr/>
          <a:lstStyle/>
          <a:p>
            <a:r>
              <a:rPr lang="es-ES" dirty="0" smtClean="0">
                <a:solidFill>
                  <a:srgbClr val="088B99"/>
                </a:solidFill>
                <a:latin typeface="+mj-lt"/>
              </a:rPr>
              <a:t>Infancia</a:t>
            </a:r>
            <a:endParaRPr lang="es-ES" dirty="0">
              <a:solidFill>
                <a:srgbClr val="088B99"/>
              </a:solidFill>
              <a:latin typeface="+mj-lt"/>
            </a:endParaRPr>
          </a:p>
        </p:txBody>
      </p:sp>
      <p:sp>
        <p:nvSpPr>
          <p:cNvPr id="3" name="2 Marcador de texto"/>
          <p:cNvSpPr>
            <a:spLocks noGrp="1"/>
          </p:cNvSpPr>
          <p:nvPr>
            <p:ph type="body" idx="1"/>
          </p:nvPr>
        </p:nvSpPr>
        <p:spPr>
          <a:xfrm>
            <a:off x="571472" y="1500180"/>
            <a:ext cx="7929618" cy="2286016"/>
          </a:xfrm>
        </p:spPr>
        <p:txBody>
          <a:bodyPr/>
          <a:lstStyle/>
          <a:p>
            <a:pPr>
              <a:lnSpc>
                <a:spcPct val="120000"/>
              </a:lnSpc>
            </a:pPr>
            <a:r>
              <a:rPr lang="ca-ES" sz="2800" b="1" dirty="0" err="1" smtClean="0">
                <a:latin typeface="Segoe UI" pitchFamily="34" charset="0"/>
                <a:cs typeface="Segoe UI" pitchFamily="34" charset="0"/>
              </a:rPr>
              <a:t>Sexualidad</a:t>
            </a:r>
            <a:endParaRPr lang="ca-ES" sz="2800" b="1" dirty="0" smtClean="0">
              <a:latin typeface="Segoe UI" pitchFamily="34" charset="0"/>
              <a:cs typeface="Segoe UI" pitchFamily="34" charset="0"/>
            </a:endParaRPr>
          </a:p>
          <a:p>
            <a:pPr>
              <a:lnSpc>
                <a:spcPct val="120000"/>
              </a:lnSpc>
            </a:pPr>
            <a:r>
              <a:rPr lang="ca-ES" sz="2800" b="1" dirty="0" err="1" smtClean="0">
                <a:solidFill>
                  <a:schemeClr val="accent1"/>
                </a:solidFill>
                <a:latin typeface="Segoe UI" pitchFamily="34" charset="0"/>
                <a:cs typeface="Segoe UI" pitchFamily="34" charset="0"/>
              </a:rPr>
              <a:t>Derechos</a:t>
            </a:r>
            <a:r>
              <a:rPr lang="ca-ES" sz="2800" b="1" dirty="0" smtClean="0">
                <a:solidFill>
                  <a:schemeClr val="accent1"/>
                </a:solidFill>
                <a:latin typeface="Segoe UI" pitchFamily="34" charset="0"/>
                <a:cs typeface="Segoe UI" pitchFamily="34" charset="0"/>
              </a:rPr>
              <a:t> de la </a:t>
            </a:r>
            <a:r>
              <a:rPr lang="ca-ES" sz="2800" b="1" dirty="0" err="1" smtClean="0">
                <a:solidFill>
                  <a:schemeClr val="accent1"/>
                </a:solidFill>
                <a:latin typeface="Segoe UI" pitchFamily="34" charset="0"/>
                <a:cs typeface="Segoe UI" pitchFamily="34" charset="0"/>
              </a:rPr>
              <a:t>Infancia</a:t>
            </a:r>
            <a:r>
              <a:rPr lang="ca-ES" sz="2800" b="1" dirty="0" smtClean="0">
                <a:solidFill>
                  <a:schemeClr val="accent1"/>
                </a:solidFill>
                <a:latin typeface="Segoe UI" pitchFamily="34" charset="0"/>
                <a:cs typeface="Segoe UI" pitchFamily="34" charset="0"/>
              </a:rPr>
              <a:t> </a:t>
            </a:r>
          </a:p>
          <a:p>
            <a:pPr>
              <a:lnSpc>
                <a:spcPct val="120000"/>
              </a:lnSpc>
            </a:pPr>
            <a:r>
              <a:rPr lang="ca-ES" sz="2800" b="1" dirty="0" err="1" smtClean="0">
                <a:latin typeface="Segoe UI" pitchFamily="34" charset="0"/>
                <a:cs typeface="Segoe UI" pitchFamily="34" charset="0"/>
              </a:rPr>
              <a:t>Pedir</a:t>
            </a:r>
            <a:r>
              <a:rPr lang="ca-ES" sz="2800" b="1" dirty="0" smtClean="0">
                <a:latin typeface="Segoe UI" pitchFamily="34" charset="0"/>
                <a:cs typeface="Segoe UI" pitchFamily="34" charset="0"/>
              </a:rPr>
              <a:t> </a:t>
            </a:r>
            <a:r>
              <a:rPr lang="ca-ES" sz="2800" b="1" dirty="0" err="1" smtClean="0">
                <a:latin typeface="Segoe UI" pitchFamily="34" charset="0"/>
                <a:cs typeface="Segoe UI" pitchFamily="34" charset="0"/>
              </a:rPr>
              <a:t>ayuda</a:t>
            </a:r>
            <a:endParaRPr lang="ca-ES" sz="2800" b="1" dirty="0" smtClean="0">
              <a:latin typeface="Segoe UI" pitchFamily="34" charset="0"/>
              <a:cs typeface="Segoe UI" pitchFamily="34" charset="0"/>
            </a:endParaRPr>
          </a:p>
          <a:p>
            <a:pPr>
              <a:lnSpc>
                <a:spcPct val="120000"/>
              </a:lnSpc>
            </a:pPr>
            <a:r>
              <a:rPr lang="ca-ES" sz="2800" b="1" dirty="0" err="1" smtClean="0">
                <a:solidFill>
                  <a:schemeClr val="accent1"/>
                </a:solidFill>
                <a:latin typeface="Segoe UI" pitchFamily="34" charset="0"/>
                <a:cs typeface="Segoe UI" pitchFamily="34" charset="0"/>
              </a:rPr>
              <a:t>Derecho</a:t>
            </a:r>
            <a:r>
              <a:rPr lang="ca-ES" sz="2800" b="1" dirty="0" smtClean="0">
                <a:solidFill>
                  <a:schemeClr val="accent1"/>
                </a:solidFill>
                <a:latin typeface="Segoe UI" pitchFamily="34" charset="0"/>
                <a:cs typeface="Segoe UI" pitchFamily="34" charset="0"/>
              </a:rPr>
              <a:t> a ser </a:t>
            </a:r>
            <a:r>
              <a:rPr lang="ca-ES" sz="2800" b="1" dirty="0" err="1" smtClean="0">
                <a:solidFill>
                  <a:schemeClr val="accent1"/>
                </a:solidFill>
                <a:latin typeface="Segoe UI" pitchFamily="34" charset="0"/>
                <a:cs typeface="Segoe UI" pitchFamily="34" charset="0"/>
              </a:rPr>
              <a:t>escuchado</a:t>
            </a:r>
            <a:endParaRPr lang="ca-ES" sz="2800" b="1" dirty="0" smtClean="0">
              <a:solidFill>
                <a:schemeClr val="accent1"/>
              </a:solidFill>
              <a:latin typeface="Segoe UI" pitchFamily="34" charset="0"/>
              <a:cs typeface="Segoe UI" pitchFamily="34" charset="0"/>
            </a:endParaRPr>
          </a:p>
          <a:p>
            <a:endParaRPr lang="es-ES" dirty="0"/>
          </a:p>
        </p:txBody>
      </p:sp>
      <p:pic>
        <p:nvPicPr>
          <p:cNvPr id="93186" name="Picture 2" descr="https://farm5.static.flickr.com/4336/37119742421_e4e3e85149_c.jpg"/>
          <p:cNvPicPr>
            <a:picLocks noChangeAspect="1" noChangeArrowheads="1"/>
          </p:cNvPicPr>
          <p:nvPr/>
        </p:nvPicPr>
        <p:blipFill>
          <a:blip r:embed="rId2"/>
          <a:srcRect l="24194"/>
          <a:stretch>
            <a:fillRect/>
          </a:stretch>
        </p:blipFill>
        <p:spPr bwMode="auto">
          <a:xfrm>
            <a:off x="5025762" y="857238"/>
            <a:ext cx="3975394" cy="3500462"/>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VB\Desktop\34238142795_fdb2d61588_h (1).jpg"/>
          <p:cNvPicPr>
            <a:picLocks noChangeAspect="1" noChangeArrowheads="1"/>
          </p:cNvPicPr>
          <p:nvPr/>
        </p:nvPicPr>
        <p:blipFill>
          <a:blip r:embed="rId3">
            <a:lum bright="16000" contrast="25000"/>
          </a:blip>
          <a:srcRect l="24188" t="26624" r="13616"/>
          <a:stretch>
            <a:fillRect/>
          </a:stretch>
        </p:blipFill>
        <p:spPr bwMode="auto">
          <a:xfrm>
            <a:off x="285721" y="3033295"/>
            <a:ext cx="1928825" cy="1706633"/>
          </a:xfrm>
          <a:prstGeom prst="rect">
            <a:avLst/>
          </a:prstGeom>
          <a:noFill/>
        </p:spPr>
      </p:pic>
      <p:sp>
        <p:nvSpPr>
          <p:cNvPr id="2" name="1 Título"/>
          <p:cNvSpPr>
            <a:spLocks noGrp="1"/>
          </p:cNvSpPr>
          <p:nvPr>
            <p:ph type="title"/>
          </p:nvPr>
        </p:nvSpPr>
        <p:spPr>
          <a:xfrm>
            <a:off x="571472" y="428610"/>
            <a:ext cx="7529490" cy="643086"/>
          </a:xfrm>
        </p:spPr>
        <p:txBody>
          <a:bodyPr/>
          <a:lstStyle/>
          <a:p>
            <a:r>
              <a:rPr lang="es-ES" dirty="0" smtClean="0">
                <a:latin typeface="+mj-lt"/>
              </a:rPr>
              <a:t>Algunas </a:t>
            </a:r>
            <a:r>
              <a:rPr lang="es-ES" dirty="0" smtClean="0">
                <a:solidFill>
                  <a:srgbClr val="088B99"/>
                </a:solidFill>
                <a:latin typeface="+mj-lt"/>
              </a:rPr>
              <a:t>consideraciones previas</a:t>
            </a:r>
            <a:r>
              <a:rPr lang="es-ES" dirty="0" smtClean="0">
                <a:latin typeface="+mj-lt"/>
              </a:rPr>
              <a:t>... </a:t>
            </a:r>
            <a:endParaRPr lang="es-ES" dirty="0">
              <a:latin typeface="+mj-lt"/>
            </a:endParaRPr>
          </a:p>
        </p:txBody>
      </p:sp>
      <p:sp>
        <p:nvSpPr>
          <p:cNvPr id="3" name="2 Marcador de texto"/>
          <p:cNvSpPr>
            <a:spLocks noGrp="1"/>
          </p:cNvSpPr>
          <p:nvPr>
            <p:ph type="body" idx="1"/>
          </p:nvPr>
        </p:nvSpPr>
        <p:spPr>
          <a:xfrm>
            <a:off x="0" y="1643056"/>
            <a:ext cx="9144000" cy="1357322"/>
          </a:xfrm>
        </p:spPr>
        <p:txBody>
          <a:bodyPr/>
          <a:lstStyle/>
          <a:p>
            <a:pPr algn="ctr">
              <a:lnSpc>
                <a:spcPct val="130000"/>
              </a:lnSpc>
            </a:pPr>
            <a:r>
              <a:rPr lang="es-ES" sz="3000" dirty="0" smtClean="0">
                <a:latin typeface="+mn-lt"/>
                <a:cs typeface="Segoe UI" pitchFamily="34" charset="0"/>
              </a:rPr>
              <a:t>El ASI como problema de salud pública</a:t>
            </a:r>
          </a:p>
          <a:p>
            <a:pPr lvl="0" algn="ctr">
              <a:lnSpc>
                <a:spcPct val="130000"/>
              </a:lnSpc>
            </a:pPr>
            <a:r>
              <a:rPr lang="ca-ES" sz="2600" dirty="0" smtClean="0">
                <a:latin typeface="Verdana"/>
                <a:cs typeface="Segoe UI" pitchFamily="34" charset="0"/>
                <a:sym typeface="Wingdings" pitchFamily="2" charset="2"/>
              </a:rPr>
              <a:t> </a:t>
            </a:r>
            <a:r>
              <a:rPr lang="es-ES" sz="2600" b="1" dirty="0" smtClean="0">
                <a:latin typeface="Verdana"/>
                <a:cs typeface="Segoe UI" pitchFamily="34" charset="0"/>
                <a:sym typeface="Wingdings" pitchFamily="2" charset="2"/>
              </a:rPr>
              <a:t>complejo + multidimensional</a:t>
            </a:r>
          </a:p>
          <a:p>
            <a:pPr>
              <a:lnSpc>
                <a:spcPct val="130000"/>
              </a:lnSpc>
            </a:pPr>
            <a:endParaRPr lang="es-ES" sz="3000" dirty="0" smtClean="0">
              <a:latin typeface="+mn-lt"/>
              <a:cs typeface="Segoe UI"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4" name="Picture 6" descr="Resultado de imagen de playmobil discapacidad"/>
          <p:cNvPicPr>
            <a:picLocks noChangeAspect="1" noChangeArrowheads="1"/>
          </p:cNvPicPr>
          <p:nvPr/>
        </p:nvPicPr>
        <p:blipFill>
          <a:blip r:embed="rId2"/>
          <a:srcRect/>
          <a:stretch>
            <a:fillRect/>
          </a:stretch>
        </p:blipFill>
        <p:spPr bwMode="auto">
          <a:xfrm>
            <a:off x="1000100" y="928696"/>
            <a:ext cx="7286634" cy="3643318"/>
          </a:xfrm>
          <a:prstGeom prst="rect">
            <a:avLst/>
          </a:prstGeom>
          <a:noFill/>
        </p:spPr>
      </p:pic>
      <p:sp>
        <p:nvSpPr>
          <p:cNvPr id="2" name="1 Título"/>
          <p:cNvSpPr>
            <a:spLocks noGrp="1"/>
          </p:cNvSpPr>
          <p:nvPr>
            <p:ph type="title"/>
          </p:nvPr>
        </p:nvSpPr>
        <p:spPr>
          <a:xfrm>
            <a:off x="519084" y="500048"/>
            <a:ext cx="6929486" cy="643086"/>
          </a:xfrm>
        </p:spPr>
        <p:txBody>
          <a:bodyPr/>
          <a:lstStyle/>
          <a:p>
            <a:r>
              <a:rPr lang="es-ES" dirty="0" smtClean="0">
                <a:solidFill>
                  <a:srgbClr val="088B99"/>
                </a:solidFill>
                <a:latin typeface="+mj-lt"/>
              </a:rPr>
              <a:t>Personas vulnerables</a:t>
            </a:r>
            <a:endParaRPr lang="es-ES" dirty="0">
              <a:solidFill>
                <a:srgbClr val="088B99"/>
              </a:solidFill>
              <a:latin typeface="+mj-l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40"/>
          <p:cNvSpPr txBox="1">
            <a:spLocks/>
          </p:cNvSpPr>
          <p:nvPr/>
        </p:nvSpPr>
        <p:spPr>
          <a:xfrm>
            <a:off x="0" y="681024"/>
            <a:ext cx="9144000" cy="1285884"/>
          </a:xfrm>
          <a:prstGeom prst="rect">
            <a:avLst/>
          </a:prstGeom>
        </p:spPr>
        <p:txBody>
          <a:bodyPr lIns="91404" tIns="91404" rIns="91404" bIns="9140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r>
              <a:rPr lang="es-ES_tradnl" sz="8800" b="1" spc="300" dirty="0" smtClean="0">
                <a:solidFill>
                  <a:schemeClr val="bg1"/>
                </a:solidFill>
                <a:latin typeface="+mj-lt"/>
                <a:cs typeface="Montserrat-Regular"/>
              </a:rPr>
              <a:t>¡</a:t>
            </a:r>
            <a:r>
              <a:rPr lang="es-ES_tradnl" sz="8800" b="1" spc="300" dirty="0" smtClean="0">
                <a:solidFill>
                  <a:schemeClr val="bg1"/>
                </a:solidFill>
                <a:latin typeface="+mj-lt"/>
                <a:cs typeface="Montserrat-Regular"/>
              </a:rPr>
              <a:t>Gracias</a:t>
            </a:r>
            <a:r>
              <a:rPr lang="es-ES_tradnl" sz="8800" b="1" spc="300" dirty="0" smtClean="0">
                <a:solidFill>
                  <a:schemeClr val="bg1"/>
                </a:solidFill>
                <a:latin typeface="+mj-lt"/>
                <a:cs typeface="Montserrat-Regular"/>
              </a:rPr>
              <a:t>!</a:t>
            </a:r>
            <a:endParaRPr lang="en" sz="8800" b="1" spc="300" dirty="0">
              <a:solidFill>
                <a:schemeClr val="bg1"/>
              </a:solidFill>
              <a:latin typeface="+mj-lt"/>
              <a:cs typeface="Montserrat-Regular"/>
            </a:endParaRPr>
          </a:p>
        </p:txBody>
      </p:sp>
      <p:grpSp>
        <p:nvGrpSpPr>
          <p:cNvPr id="4" name="14 Grupo"/>
          <p:cNvGrpSpPr/>
          <p:nvPr/>
        </p:nvGrpSpPr>
        <p:grpSpPr>
          <a:xfrm>
            <a:off x="2428860" y="3286130"/>
            <a:ext cx="4286266" cy="500066"/>
            <a:chOff x="2857488" y="4064804"/>
            <a:chExt cx="3571900" cy="416723"/>
          </a:xfrm>
        </p:grpSpPr>
        <p:pic>
          <p:nvPicPr>
            <p:cNvPr id="5" name="Picture 2" descr="C:\Users\FVB\Downloads\facebook (1).png"/>
            <p:cNvPicPr>
              <a:picLocks noChangeAspect="1" noChangeArrowheads="1"/>
            </p:cNvPicPr>
            <p:nvPr/>
          </p:nvPicPr>
          <p:blipFill>
            <a:blip r:embed="rId2"/>
            <a:srcRect/>
            <a:stretch>
              <a:fillRect/>
            </a:stretch>
          </p:blipFill>
          <p:spPr bwMode="auto">
            <a:xfrm>
              <a:off x="3643306" y="4071948"/>
              <a:ext cx="357190" cy="357190"/>
            </a:xfrm>
            <a:prstGeom prst="rect">
              <a:avLst/>
            </a:prstGeom>
            <a:noFill/>
          </p:spPr>
        </p:pic>
        <p:pic>
          <p:nvPicPr>
            <p:cNvPr id="6" name="Picture 3" descr="C:\Users\FVB\Downloads\instagram.png"/>
            <p:cNvPicPr>
              <a:picLocks noChangeAspect="1" noChangeArrowheads="1"/>
            </p:cNvPicPr>
            <p:nvPr/>
          </p:nvPicPr>
          <p:blipFill>
            <a:blip r:embed="rId3"/>
            <a:srcRect/>
            <a:stretch>
              <a:fillRect/>
            </a:stretch>
          </p:blipFill>
          <p:spPr bwMode="auto">
            <a:xfrm>
              <a:off x="4429124" y="4071948"/>
              <a:ext cx="357191" cy="357191"/>
            </a:xfrm>
            <a:prstGeom prst="rect">
              <a:avLst/>
            </a:prstGeom>
            <a:noFill/>
          </p:spPr>
        </p:pic>
        <p:pic>
          <p:nvPicPr>
            <p:cNvPr id="7" name="Picture 4" descr="C:\Users\FVB\Downloads\linkedin.png"/>
            <p:cNvPicPr>
              <a:picLocks noChangeAspect="1" noChangeArrowheads="1"/>
            </p:cNvPicPr>
            <p:nvPr/>
          </p:nvPicPr>
          <p:blipFill>
            <a:blip r:embed="rId4"/>
            <a:srcRect/>
            <a:stretch>
              <a:fillRect/>
            </a:stretch>
          </p:blipFill>
          <p:spPr bwMode="auto">
            <a:xfrm>
              <a:off x="6072198" y="4071948"/>
              <a:ext cx="357190" cy="357190"/>
            </a:xfrm>
            <a:prstGeom prst="rect">
              <a:avLst/>
            </a:prstGeom>
            <a:noFill/>
          </p:spPr>
        </p:pic>
        <p:pic>
          <p:nvPicPr>
            <p:cNvPr id="8" name="Picture 5" descr="C:\Users\FVB\Downloads\youtube.png"/>
            <p:cNvPicPr>
              <a:picLocks noChangeAspect="1" noChangeArrowheads="1"/>
            </p:cNvPicPr>
            <p:nvPr/>
          </p:nvPicPr>
          <p:blipFill>
            <a:blip r:embed="rId5"/>
            <a:srcRect/>
            <a:stretch>
              <a:fillRect/>
            </a:stretch>
          </p:blipFill>
          <p:spPr bwMode="auto">
            <a:xfrm>
              <a:off x="5214942" y="4064804"/>
              <a:ext cx="416723" cy="416723"/>
            </a:xfrm>
            <a:prstGeom prst="rect">
              <a:avLst/>
            </a:prstGeom>
            <a:noFill/>
          </p:spPr>
        </p:pic>
        <p:pic>
          <p:nvPicPr>
            <p:cNvPr id="9" name="Picture 6" descr="C:\Users\FVB\Downloads\twitter (1).png"/>
            <p:cNvPicPr>
              <a:picLocks noChangeAspect="1" noChangeArrowheads="1"/>
            </p:cNvPicPr>
            <p:nvPr/>
          </p:nvPicPr>
          <p:blipFill>
            <a:blip r:embed="rId6"/>
            <a:srcRect/>
            <a:stretch>
              <a:fillRect/>
            </a:stretch>
          </p:blipFill>
          <p:spPr bwMode="auto">
            <a:xfrm>
              <a:off x="2857488" y="4071948"/>
              <a:ext cx="357190" cy="357190"/>
            </a:xfrm>
            <a:prstGeom prst="rect">
              <a:avLst/>
            </a:prstGeom>
            <a:noFill/>
          </p:spPr>
        </p:pic>
      </p:grpSp>
      <p:sp>
        <p:nvSpPr>
          <p:cNvPr id="10" name="Shape 140"/>
          <p:cNvSpPr txBox="1">
            <a:spLocks/>
          </p:cNvSpPr>
          <p:nvPr/>
        </p:nvSpPr>
        <p:spPr>
          <a:xfrm>
            <a:off x="0" y="2071684"/>
            <a:ext cx="9144000" cy="571504"/>
          </a:xfrm>
          <a:prstGeom prst="rect">
            <a:avLst/>
          </a:prstGeom>
        </p:spPr>
        <p:txBody>
          <a:bodyPr lIns="91404" tIns="91404" rIns="91404" bIns="9140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lnSpc>
                <a:spcPct val="130000"/>
              </a:lnSpc>
            </a:pPr>
            <a:r>
              <a:rPr lang="es-ES_tradnl" sz="2800" b="1" spc="120" dirty="0" smtClean="0">
                <a:solidFill>
                  <a:schemeClr val="bg2">
                    <a:lumMod val="75000"/>
                  </a:schemeClr>
                </a:solidFill>
                <a:latin typeface="+mn-lt"/>
                <a:cs typeface="Montserrat-Regular"/>
              </a:rPr>
              <a:t>www.fbernadet.org  -  </a:t>
            </a:r>
            <a:r>
              <a:rPr lang="es-ES_tradnl" sz="2800" b="1" spc="120" dirty="0" smtClean="0">
                <a:solidFill>
                  <a:schemeClr val="bg2">
                    <a:lumMod val="75000"/>
                  </a:schemeClr>
                </a:solidFill>
                <a:latin typeface="+mn-lt"/>
                <a:cs typeface="Montserrat-Regular"/>
              </a:rPr>
              <a:t>pilar.polo</a:t>
            </a:r>
            <a:r>
              <a:rPr lang="es-ES_tradnl" sz="2800" b="1" spc="120" dirty="0" smtClean="0">
                <a:solidFill>
                  <a:schemeClr val="bg2">
                    <a:lumMod val="75000"/>
                  </a:schemeClr>
                </a:solidFill>
                <a:latin typeface="+mn-lt"/>
                <a:cs typeface="Montserrat-Regular"/>
              </a:rPr>
              <a:t>@fbernadet.org</a:t>
            </a:r>
            <a:endParaRPr lang="en" sz="2800" b="1" spc="120" dirty="0">
              <a:solidFill>
                <a:schemeClr val="bg2">
                  <a:lumMod val="75000"/>
                </a:schemeClr>
              </a:solidFill>
              <a:latin typeface="+mn-lt"/>
              <a:cs typeface="Montserrat-Regular"/>
            </a:endParaRPr>
          </a:p>
        </p:txBody>
      </p:sp>
      <p:sp>
        <p:nvSpPr>
          <p:cNvPr id="12" name="11 Rectángulo"/>
          <p:cNvSpPr/>
          <p:nvPr/>
        </p:nvSpPr>
        <p:spPr>
          <a:xfrm>
            <a:off x="2285984" y="3826136"/>
            <a:ext cx="4572000" cy="460126"/>
          </a:xfrm>
          <a:prstGeom prst="rect">
            <a:avLst/>
          </a:prstGeom>
        </p:spPr>
        <p:txBody>
          <a:bodyPr>
            <a:spAutoFit/>
          </a:bodyPr>
          <a:lstStyle/>
          <a:p>
            <a:pPr algn="ctr">
              <a:lnSpc>
                <a:spcPct val="130000"/>
              </a:lnSpc>
            </a:pPr>
            <a:r>
              <a:rPr lang="es-ES_tradnl" sz="2000" spc="120" dirty="0" smtClean="0">
                <a:solidFill>
                  <a:schemeClr val="bg2">
                    <a:lumMod val="75000"/>
                  </a:schemeClr>
                </a:solidFill>
                <a:latin typeface="+mn-lt"/>
                <a:cs typeface="Montserrat-Regular"/>
              </a:rPr>
              <a:t>@</a:t>
            </a:r>
            <a:r>
              <a:rPr lang="es-ES_tradnl" sz="2000" spc="120" dirty="0" err="1" smtClean="0">
                <a:solidFill>
                  <a:schemeClr val="bg2">
                    <a:lumMod val="75000"/>
                  </a:schemeClr>
                </a:solidFill>
                <a:latin typeface="+mn-lt"/>
                <a:cs typeface="Montserrat-Regular"/>
              </a:rPr>
              <a:t>FVBernadet</a:t>
            </a:r>
            <a:endParaRPr lang="en" sz="2000" spc="120" dirty="0">
              <a:solidFill>
                <a:schemeClr val="bg2">
                  <a:lumMod val="75000"/>
                </a:schemeClr>
              </a:solidFill>
              <a:latin typeface="+mn-lt"/>
              <a:cs typeface="Montserrat-Regular"/>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VB\Desktop\34238142795_fdb2d61588_h (1).jpg"/>
          <p:cNvPicPr>
            <a:picLocks noChangeAspect="1" noChangeArrowheads="1"/>
          </p:cNvPicPr>
          <p:nvPr/>
        </p:nvPicPr>
        <p:blipFill>
          <a:blip r:embed="rId3">
            <a:lum bright="16000" contrast="25000"/>
          </a:blip>
          <a:srcRect l="24188" t="26624" r="13616"/>
          <a:stretch>
            <a:fillRect/>
          </a:stretch>
        </p:blipFill>
        <p:spPr bwMode="auto">
          <a:xfrm>
            <a:off x="285721" y="3033295"/>
            <a:ext cx="1928825" cy="1706633"/>
          </a:xfrm>
          <a:prstGeom prst="rect">
            <a:avLst/>
          </a:prstGeom>
          <a:noFill/>
        </p:spPr>
      </p:pic>
      <p:sp>
        <p:nvSpPr>
          <p:cNvPr id="2" name="1 Título"/>
          <p:cNvSpPr>
            <a:spLocks noGrp="1"/>
          </p:cNvSpPr>
          <p:nvPr>
            <p:ph type="title"/>
          </p:nvPr>
        </p:nvSpPr>
        <p:spPr>
          <a:xfrm>
            <a:off x="571472" y="428610"/>
            <a:ext cx="7529490" cy="643086"/>
          </a:xfrm>
        </p:spPr>
        <p:txBody>
          <a:bodyPr/>
          <a:lstStyle/>
          <a:p>
            <a:r>
              <a:rPr lang="es-ES" dirty="0" smtClean="0">
                <a:latin typeface="+mj-lt"/>
              </a:rPr>
              <a:t>Algunas </a:t>
            </a:r>
            <a:r>
              <a:rPr lang="es-ES" dirty="0" smtClean="0">
                <a:solidFill>
                  <a:srgbClr val="088B99"/>
                </a:solidFill>
                <a:latin typeface="+mj-lt"/>
              </a:rPr>
              <a:t>consideraciones previas</a:t>
            </a:r>
            <a:r>
              <a:rPr lang="es-ES" dirty="0" smtClean="0">
                <a:latin typeface="+mj-lt"/>
              </a:rPr>
              <a:t>... </a:t>
            </a:r>
            <a:endParaRPr lang="es-ES" dirty="0">
              <a:latin typeface="+mj-lt"/>
            </a:endParaRPr>
          </a:p>
        </p:txBody>
      </p:sp>
      <p:sp>
        <p:nvSpPr>
          <p:cNvPr id="3" name="2 Marcador de texto"/>
          <p:cNvSpPr>
            <a:spLocks noGrp="1"/>
          </p:cNvSpPr>
          <p:nvPr>
            <p:ph type="body" idx="1"/>
          </p:nvPr>
        </p:nvSpPr>
        <p:spPr>
          <a:xfrm>
            <a:off x="0" y="1643056"/>
            <a:ext cx="9144000" cy="1357322"/>
          </a:xfrm>
        </p:spPr>
        <p:txBody>
          <a:bodyPr/>
          <a:lstStyle/>
          <a:p>
            <a:pPr algn="ctr"/>
            <a:r>
              <a:rPr lang="es-ES" sz="3000" dirty="0" smtClean="0">
                <a:latin typeface="+mn-lt"/>
                <a:cs typeface="Segoe UI" pitchFamily="34" charset="0"/>
              </a:rPr>
              <a:t>Prevención va más allá de la educación</a:t>
            </a:r>
          </a:p>
          <a:p>
            <a:pPr algn="ctr"/>
            <a:r>
              <a:rPr lang="es-ES" sz="3000" dirty="0" smtClean="0">
                <a:latin typeface="+mn-lt"/>
                <a:cs typeface="Segoe UI" pitchFamily="34" charset="0"/>
              </a:rPr>
              <a:t>y no se limita al individuo</a:t>
            </a:r>
          </a:p>
          <a:p>
            <a:pPr lvl="0" algn="ctr">
              <a:lnSpc>
                <a:spcPct val="130000"/>
              </a:lnSpc>
            </a:pPr>
            <a:r>
              <a:rPr lang="ca-ES" sz="2600" dirty="0" smtClean="0">
                <a:latin typeface="Verdana"/>
                <a:cs typeface="Segoe UI" pitchFamily="34" charset="0"/>
                <a:sym typeface="Wingdings" pitchFamily="2" charset="2"/>
              </a:rPr>
              <a:t> </a:t>
            </a:r>
            <a:r>
              <a:rPr lang="es-ES" sz="2600" b="1" dirty="0" smtClean="0">
                <a:latin typeface="Verdana"/>
                <a:cs typeface="Segoe UI" pitchFamily="34" charset="0"/>
                <a:sym typeface="Wingdings" pitchFamily="2" charset="2"/>
              </a:rPr>
              <a:t>Visión comprensiva + inter-conectada</a:t>
            </a:r>
          </a:p>
          <a:p>
            <a:pPr>
              <a:lnSpc>
                <a:spcPct val="130000"/>
              </a:lnSpc>
            </a:pPr>
            <a:endParaRPr lang="es-ES" sz="3000" dirty="0" smtClean="0">
              <a:latin typeface="+mn-lt"/>
              <a:cs typeface="Segoe U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VB\Desktop\34238142795_fdb2d61588_h (1).jpg"/>
          <p:cNvPicPr>
            <a:picLocks noChangeAspect="1" noChangeArrowheads="1"/>
          </p:cNvPicPr>
          <p:nvPr/>
        </p:nvPicPr>
        <p:blipFill>
          <a:blip r:embed="rId3">
            <a:lum bright="16000" contrast="25000"/>
          </a:blip>
          <a:srcRect l="24188" t="26624" r="13616"/>
          <a:stretch>
            <a:fillRect/>
          </a:stretch>
        </p:blipFill>
        <p:spPr bwMode="auto">
          <a:xfrm>
            <a:off x="285721" y="3033295"/>
            <a:ext cx="1928825" cy="1706633"/>
          </a:xfrm>
          <a:prstGeom prst="rect">
            <a:avLst/>
          </a:prstGeom>
          <a:noFill/>
        </p:spPr>
      </p:pic>
      <p:sp>
        <p:nvSpPr>
          <p:cNvPr id="2" name="1 Título"/>
          <p:cNvSpPr>
            <a:spLocks noGrp="1"/>
          </p:cNvSpPr>
          <p:nvPr>
            <p:ph type="title"/>
          </p:nvPr>
        </p:nvSpPr>
        <p:spPr>
          <a:xfrm>
            <a:off x="571472" y="428610"/>
            <a:ext cx="7529490" cy="643086"/>
          </a:xfrm>
        </p:spPr>
        <p:txBody>
          <a:bodyPr/>
          <a:lstStyle/>
          <a:p>
            <a:r>
              <a:rPr lang="es-ES" dirty="0" smtClean="0">
                <a:latin typeface="+mj-lt"/>
              </a:rPr>
              <a:t>Algunas </a:t>
            </a:r>
            <a:r>
              <a:rPr lang="es-ES" dirty="0" smtClean="0">
                <a:solidFill>
                  <a:srgbClr val="088B99"/>
                </a:solidFill>
                <a:latin typeface="+mj-lt"/>
              </a:rPr>
              <a:t>consideraciones previas</a:t>
            </a:r>
            <a:r>
              <a:rPr lang="es-ES" dirty="0" smtClean="0">
                <a:latin typeface="+mj-lt"/>
              </a:rPr>
              <a:t>... </a:t>
            </a:r>
            <a:endParaRPr lang="es-ES" dirty="0">
              <a:latin typeface="+mj-lt"/>
            </a:endParaRPr>
          </a:p>
        </p:txBody>
      </p:sp>
      <p:sp>
        <p:nvSpPr>
          <p:cNvPr id="3" name="2 Marcador de texto"/>
          <p:cNvSpPr>
            <a:spLocks noGrp="1"/>
          </p:cNvSpPr>
          <p:nvPr>
            <p:ph type="body" idx="1"/>
          </p:nvPr>
        </p:nvSpPr>
        <p:spPr>
          <a:xfrm>
            <a:off x="0" y="1643056"/>
            <a:ext cx="9144000" cy="1357322"/>
          </a:xfrm>
        </p:spPr>
        <p:txBody>
          <a:bodyPr/>
          <a:lstStyle/>
          <a:p>
            <a:pPr algn="ctr"/>
            <a:r>
              <a:rPr lang="es-ES" sz="3000" dirty="0" smtClean="0">
                <a:latin typeface="+mn-lt"/>
                <a:cs typeface="Segoe UI" pitchFamily="34" charset="0"/>
              </a:rPr>
              <a:t>Necesidad de construir una</a:t>
            </a:r>
          </a:p>
          <a:p>
            <a:pPr lvl="0" algn="ctr">
              <a:lnSpc>
                <a:spcPct val="130000"/>
              </a:lnSpc>
            </a:pPr>
            <a:r>
              <a:rPr lang="ca-ES" sz="2600" b="1" dirty="0" smtClean="0">
                <a:latin typeface="Verdana"/>
                <a:cs typeface="Segoe UI" pitchFamily="34" charset="0"/>
                <a:sym typeface="Wingdings" pitchFamily="2" charset="2"/>
              </a:rPr>
              <a:t>cultura de la </a:t>
            </a:r>
            <a:r>
              <a:rPr lang="ca-ES" sz="2600" b="1" dirty="0" err="1" smtClean="0">
                <a:latin typeface="Verdana"/>
                <a:cs typeface="Segoe UI" pitchFamily="34" charset="0"/>
                <a:sym typeface="Wingdings" pitchFamily="2" charset="2"/>
              </a:rPr>
              <a:t>prevención</a:t>
            </a:r>
            <a:r>
              <a:rPr lang="ca-ES" sz="2600" b="1" dirty="0" smtClean="0">
                <a:latin typeface="Verdana"/>
                <a:cs typeface="Segoe UI" pitchFamily="34" charset="0"/>
                <a:sym typeface="Wingdings" pitchFamily="2" charset="2"/>
              </a:rPr>
              <a:t> y la </a:t>
            </a:r>
            <a:r>
              <a:rPr lang="ca-ES" sz="2600" b="1" dirty="0" err="1" smtClean="0">
                <a:latin typeface="Verdana"/>
                <a:cs typeface="Segoe UI" pitchFamily="34" charset="0"/>
                <a:sym typeface="Wingdings" pitchFamily="2" charset="2"/>
              </a:rPr>
              <a:t>protección</a:t>
            </a:r>
            <a:endParaRPr lang="es-ES" sz="2600" b="1" dirty="0" smtClean="0">
              <a:latin typeface="Verdana"/>
              <a:cs typeface="Segoe UI" pitchFamily="34" charset="0"/>
              <a:sym typeface="Wingdings" pitchFamily="2" charset="2"/>
            </a:endParaRPr>
          </a:p>
          <a:p>
            <a:pPr>
              <a:lnSpc>
                <a:spcPct val="130000"/>
              </a:lnSpc>
            </a:pPr>
            <a:endParaRPr lang="es-ES" sz="3000" dirty="0" smtClean="0">
              <a:latin typeface="+mn-lt"/>
              <a:cs typeface="Segoe UI"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3372" y="500048"/>
            <a:ext cx="7072362" cy="643086"/>
          </a:xfrm>
        </p:spPr>
        <p:txBody>
          <a:bodyPr/>
          <a:lstStyle/>
          <a:p>
            <a:r>
              <a:rPr lang="es-ES" dirty="0" smtClean="0">
                <a:latin typeface="+mj-lt"/>
                <a:cs typeface="Arial"/>
              </a:rPr>
              <a:t>Definición de </a:t>
            </a:r>
            <a:r>
              <a:rPr lang="es-ES" dirty="0" smtClean="0">
                <a:solidFill>
                  <a:srgbClr val="088B99"/>
                </a:solidFill>
                <a:latin typeface="+mj-lt"/>
                <a:cs typeface="Arial"/>
              </a:rPr>
              <a:t>prevención</a:t>
            </a:r>
          </a:p>
        </p:txBody>
      </p:sp>
      <p:sp>
        <p:nvSpPr>
          <p:cNvPr id="3" name="2 Marcador de texto"/>
          <p:cNvSpPr>
            <a:spLocks noGrp="1"/>
          </p:cNvSpPr>
          <p:nvPr>
            <p:ph type="body" idx="1"/>
          </p:nvPr>
        </p:nvSpPr>
        <p:spPr>
          <a:xfrm>
            <a:off x="785786" y="1428742"/>
            <a:ext cx="4786346" cy="2857520"/>
          </a:xfrm>
        </p:spPr>
        <p:txBody>
          <a:bodyPr/>
          <a:lstStyle/>
          <a:p>
            <a:r>
              <a:rPr lang="es-ES" sz="3300" dirty="0" smtClean="0">
                <a:latin typeface="+mn-lt"/>
                <a:cs typeface="Segoe UI" pitchFamily="34" charset="0"/>
                <a:sym typeface="Wingdings" pitchFamily="2" charset="2"/>
              </a:rPr>
              <a:t>Preparación y </a:t>
            </a:r>
          </a:p>
          <a:p>
            <a:r>
              <a:rPr lang="es-ES" sz="3300" dirty="0" smtClean="0">
                <a:latin typeface="+mn-lt"/>
                <a:cs typeface="Segoe UI" pitchFamily="34" charset="0"/>
                <a:sym typeface="Wingdings" pitchFamily="2" charset="2"/>
              </a:rPr>
              <a:t>disposición que se hace anticipadamente para</a:t>
            </a:r>
          </a:p>
          <a:p>
            <a:r>
              <a:rPr lang="es-ES" sz="3300" dirty="0" smtClean="0">
                <a:latin typeface="+mn-lt"/>
                <a:cs typeface="Segoe UI" pitchFamily="34" charset="0"/>
                <a:sym typeface="Wingdings" pitchFamily="2" charset="2"/>
              </a:rPr>
              <a:t>evitar un riesgo o </a:t>
            </a:r>
          </a:p>
          <a:p>
            <a:r>
              <a:rPr lang="es-ES" sz="3300" dirty="0" smtClean="0">
                <a:latin typeface="+mn-lt"/>
                <a:cs typeface="Segoe UI" pitchFamily="34" charset="0"/>
                <a:sym typeface="Wingdings" pitchFamily="2" charset="2"/>
              </a:rPr>
              <a:t>ejecutar algo.</a:t>
            </a:r>
          </a:p>
        </p:txBody>
      </p:sp>
      <p:pic>
        <p:nvPicPr>
          <p:cNvPr id="1028" name="Picture 4" descr="JD%2520PAHO%25202010%2520-%2520010"/>
          <p:cNvPicPr>
            <a:picLocks noChangeAspect="1" noChangeArrowheads="1"/>
          </p:cNvPicPr>
          <p:nvPr/>
        </p:nvPicPr>
        <p:blipFill>
          <a:blip r:embed="rId2"/>
          <a:srcRect l="14478" r="20373"/>
          <a:stretch>
            <a:fillRect/>
          </a:stretch>
        </p:blipFill>
        <p:spPr bwMode="auto">
          <a:xfrm>
            <a:off x="5214942" y="1214428"/>
            <a:ext cx="3500462" cy="3578405"/>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26929" y="500048"/>
            <a:ext cx="7072362" cy="643086"/>
          </a:xfrm>
        </p:spPr>
        <p:txBody>
          <a:bodyPr/>
          <a:lstStyle/>
          <a:p>
            <a:r>
              <a:rPr lang="es-ES" dirty="0" smtClean="0">
                <a:latin typeface="+mj-lt"/>
                <a:cs typeface="Arial"/>
              </a:rPr>
              <a:t>Definición de </a:t>
            </a:r>
            <a:r>
              <a:rPr lang="es-ES" dirty="0" smtClean="0">
                <a:solidFill>
                  <a:srgbClr val="088B99"/>
                </a:solidFill>
                <a:latin typeface="+mj-lt"/>
                <a:cs typeface="Arial"/>
              </a:rPr>
              <a:t>protección</a:t>
            </a:r>
          </a:p>
        </p:txBody>
      </p:sp>
      <p:sp>
        <p:nvSpPr>
          <p:cNvPr id="3" name="2 Marcador de texto"/>
          <p:cNvSpPr>
            <a:spLocks noGrp="1"/>
          </p:cNvSpPr>
          <p:nvPr>
            <p:ph type="body" idx="1"/>
          </p:nvPr>
        </p:nvSpPr>
        <p:spPr>
          <a:xfrm>
            <a:off x="785786" y="1142990"/>
            <a:ext cx="6751911" cy="3714776"/>
          </a:xfrm>
        </p:spPr>
        <p:txBody>
          <a:bodyPr/>
          <a:lstStyle/>
          <a:p>
            <a:r>
              <a:rPr lang="es-ES" dirty="0" smtClean="0"/>
              <a:t> </a:t>
            </a:r>
          </a:p>
          <a:p>
            <a:r>
              <a:rPr lang="es-ES" sz="3300" dirty="0" smtClean="0">
                <a:latin typeface="+mn-lt"/>
                <a:cs typeface="Segoe UI" pitchFamily="34" charset="0"/>
              </a:rPr>
              <a:t>Acción de proteger o </a:t>
            </a:r>
          </a:p>
          <a:p>
            <a:r>
              <a:rPr lang="es-ES" sz="3300" dirty="0" smtClean="0">
                <a:latin typeface="+mn-lt"/>
                <a:cs typeface="Segoe UI" pitchFamily="34" charset="0"/>
              </a:rPr>
              <a:t>impedir que una </a:t>
            </a:r>
          </a:p>
          <a:p>
            <a:r>
              <a:rPr lang="es-ES" sz="3300" dirty="0" smtClean="0">
                <a:latin typeface="+mn-lt"/>
                <a:cs typeface="Segoe UI" pitchFamily="34" charset="0"/>
              </a:rPr>
              <a:t>persona o una cosa </a:t>
            </a:r>
          </a:p>
          <a:p>
            <a:r>
              <a:rPr lang="es-ES" sz="3300" dirty="0" smtClean="0">
                <a:latin typeface="+mn-lt"/>
                <a:cs typeface="Segoe UI" pitchFamily="34" charset="0"/>
              </a:rPr>
              <a:t>reciba daño o que llegue </a:t>
            </a:r>
          </a:p>
          <a:p>
            <a:r>
              <a:rPr lang="es-ES" sz="3300" dirty="0" smtClean="0">
                <a:latin typeface="+mn-lt"/>
                <a:cs typeface="Segoe UI" pitchFamily="34" charset="0"/>
              </a:rPr>
              <a:t>hasta ella algo que lo </a:t>
            </a:r>
          </a:p>
          <a:p>
            <a:r>
              <a:rPr lang="es-ES" sz="3300" dirty="0" smtClean="0">
                <a:latin typeface="+mn-lt"/>
                <a:cs typeface="Segoe UI" pitchFamily="34" charset="0"/>
              </a:rPr>
              <a:t>produzca.</a:t>
            </a:r>
            <a:endParaRPr lang="es-ES" sz="3300" dirty="0" smtClean="0">
              <a:latin typeface="+mn-lt"/>
              <a:cs typeface="Segoe UI" pitchFamily="34" charset="0"/>
              <a:sym typeface="Wingdings" pitchFamily="2" charset="2"/>
            </a:endParaRPr>
          </a:p>
          <a:p>
            <a:endParaRPr lang="es-ES" sz="2800" dirty="0" smtClean="0">
              <a:sym typeface="Wingdings" pitchFamily="2" charset="2"/>
            </a:endParaRPr>
          </a:p>
        </p:txBody>
      </p:sp>
      <p:pic>
        <p:nvPicPr>
          <p:cNvPr id="81922" name="Picture 2" descr="https://visualhunt.com/photos/l/1/baby-feet-hands-baby-hand-keep-protected.jpg"/>
          <p:cNvPicPr>
            <a:picLocks noChangeAspect="1" noChangeArrowheads="1"/>
          </p:cNvPicPr>
          <p:nvPr/>
        </p:nvPicPr>
        <p:blipFill>
          <a:blip r:embed="rId2"/>
          <a:srcRect t="17213"/>
          <a:stretch>
            <a:fillRect/>
          </a:stretch>
        </p:blipFill>
        <p:spPr bwMode="auto">
          <a:xfrm>
            <a:off x="5572132" y="714362"/>
            <a:ext cx="3000396" cy="4071948"/>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descr="DSC02753.JPG"/>
          <p:cNvPicPr>
            <a:picLocks noChangeAspect="1"/>
          </p:cNvPicPr>
          <p:nvPr/>
        </p:nvPicPr>
        <p:blipFill>
          <a:blip r:embed="rId3"/>
          <a:stretch>
            <a:fillRect/>
          </a:stretch>
        </p:blipFill>
        <p:spPr>
          <a:xfrm>
            <a:off x="0" y="-470941"/>
            <a:ext cx="9144000" cy="6085379"/>
          </a:xfrm>
          <a:prstGeom prst="rect">
            <a:avLst/>
          </a:prstGeom>
        </p:spPr>
      </p:pic>
      <p:sp>
        <p:nvSpPr>
          <p:cNvPr id="14" name="13 Rectángulo"/>
          <p:cNvSpPr/>
          <p:nvPr/>
        </p:nvSpPr>
        <p:spPr>
          <a:xfrm>
            <a:off x="-285784" y="-500084"/>
            <a:ext cx="10001320" cy="6357982"/>
          </a:xfrm>
          <a:prstGeom prst="rect">
            <a:avLst/>
          </a:prstGeom>
          <a:solidFill>
            <a:srgbClr val="0D0D0D">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 name="8 CuadroTexto"/>
          <p:cNvSpPr txBox="1"/>
          <p:nvPr/>
        </p:nvSpPr>
        <p:spPr>
          <a:xfrm>
            <a:off x="571472" y="500048"/>
            <a:ext cx="4285065" cy="584775"/>
          </a:xfrm>
          <a:prstGeom prst="rect">
            <a:avLst/>
          </a:prstGeom>
          <a:noFill/>
        </p:spPr>
        <p:txBody>
          <a:bodyPr wrap="square" rtlCol="0">
            <a:spAutoFit/>
          </a:bodyPr>
          <a:lstStyle/>
          <a:p>
            <a:r>
              <a:rPr lang="es-ES" sz="3200" b="1" dirty="0" smtClean="0">
                <a:solidFill>
                  <a:srgbClr val="FF0080"/>
                </a:solidFill>
                <a:latin typeface="+mj-lt"/>
                <a:cs typeface="Segoe UI" pitchFamily="34" charset="0"/>
              </a:rPr>
              <a:t>¿QUIÉN SOMOS?</a:t>
            </a:r>
            <a:endParaRPr lang="ca-ES" sz="3200" b="1" dirty="0">
              <a:solidFill>
                <a:srgbClr val="FF0080"/>
              </a:solidFill>
              <a:latin typeface="+mj-lt"/>
              <a:cs typeface="Segoe UI" pitchFamily="34" charset="0"/>
            </a:endParaRPr>
          </a:p>
        </p:txBody>
      </p:sp>
      <p:sp>
        <p:nvSpPr>
          <p:cNvPr id="11" name="10 CuadroTexto"/>
          <p:cNvSpPr txBox="1"/>
          <p:nvPr/>
        </p:nvSpPr>
        <p:spPr>
          <a:xfrm>
            <a:off x="285720" y="3641061"/>
            <a:ext cx="8572560" cy="430887"/>
          </a:xfrm>
          <a:prstGeom prst="rect">
            <a:avLst/>
          </a:prstGeom>
          <a:noFill/>
        </p:spPr>
        <p:txBody>
          <a:bodyPr wrap="square" rtlCol="0">
            <a:spAutoFit/>
          </a:bodyPr>
          <a:lstStyle/>
          <a:p>
            <a:pPr algn="ctr"/>
            <a:r>
              <a:rPr lang="es-ES" sz="2200" b="1" dirty="0" smtClean="0">
                <a:solidFill>
                  <a:schemeClr val="bg1"/>
                </a:solidFill>
                <a:latin typeface="+mn-lt"/>
                <a:cs typeface="Segoe UI" pitchFamily="34" charset="0"/>
              </a:rPr>
              <a:t>Trabajamos desde 1997 en </a:t>
            </a:r>
            <a:r>
              <a:rPr lang="es-ES" sz="2200" b="1" dirty="0" smtClean="0">
                <a:solidFill>
                  <a:schemeClr val="bg1"/>
                </a:solidFill>
                <a:latin typeface="+mn-lt"/>
                <a:cs typeface="Segoe UI" pitchFamily="34" charset="0"/>
              </a:rPr>
              <a:t>el </a:t>
            </a:r>
            <a:r>
              <a:rPr lang="es-ES" sz="2200" b="1" dirty="0" smtClean="0">
                <a:solidFill>
                  <a:schemeClr val="bg1"/>
                </a:solidFill>
                <a:latin typeface="+mn-lt"/>
                <a:cs typeface="Segoe UI" pitchFamily="34" charset="0"/>
              </a:rPr>
              <a:t>abordaje integral del abuso sexual infantil</a:t>
            </a:r>
            <a:endParaRPr lang="es-ES" sz="2200" b="1" dirty="0">
              <a:solidFill>
                <a:schemeClr val="bg1"/>
              </a:solidFill>
              <a:latin typeface="+mn-lt"/>
              <a:cs typeface="Segoe UI" pitchFamily="34" charset="0"/>
            </a:endParaRPr>
          </a:p>
        </p:txBody>
      </p:sp>
      <p:sp>
        <p:nvSpPr>
          <p:cNvPr id="12" name="11 CuadroTexto"/>
          <p:cNvSpPr txBox="1"/>
          <p:nvPr/>
        </p:nvSpPr>
        <p:spPr>
          <a:xfrm>
            <a:off x="571472" y="1855111"/>
            <a:ext cx="7858180" cy="1292662"/>
          </a:xfrm>
          <a:prstGeom prst="rect">
            <a:avLst/>
          </a:prstGeom>
          <a:noFill/>
        </p:spPr>
        <p:txBody>
          <a:bodyPr wrap="square" rtlCol="0">
            <a:spAutoFit/>
          </a:bodyPr>
          <a:lstStyle/>
          <a:p>
            <a:pPr algn="ctr"/>
            <a:r>
              <a:rPr lang="es-ES" sz="2600" b="1" dirty="0" smtClean="0">
                <a:solidFill>
                  <a:schemeClr val="bg1"/>
                </a:solidFill>
                <a:latin typeface="+mj-lt"/>
                <a:cs typeface="Segoe UI" pitchFamily="34" charset="0"/>
              </a:rPr>
              <a:t>“</a:t>
            </a:r>
            <a:r>
              <a:rPr lang="es-ES" sz="2600" b="1" dirty="0" smtClean="0">
                <a:solidFill>
                  <a:schemeClr val="bg1"/>
                </a:solidFill>
                <a:latin typeface="+mj-lt"/>
                <a:cs typeface="Segoe UI" pitchFamily="34" charset="0"/>
              </a:rPr>
              <a:t>Caminar con la sociedad para un </a:t>
            </a:r>
            <a:r>
              <a:rPr lang="es-ES" sz="2600" b="1" dirty="0" smtClean="0">
                <a:solidFill>
                  <a:schemeClr val="bg1"/>
                </a:solidFill>
                <a:latin typeface="+mj-lt"/>
                <a:cs typeface="Segoe UI" pitchFamily="34" charset="0"/>
              </a:rPr>
              <a:t>futuro</a:t>
            </a:r>
          </a:p>
          <a:p>
            <a:pPr algn="ctr"/>
            <a:r>
              <a:rPr lang="es-ES" sz="2600" b="1" dirty="0" smtClean="0">
                <a:solidFill>
                  <a:schemeClr val="bg1"/>
                </a:solidFill>
                <a:latin typeface="+mj-lt"/>
                <a:cs typeface="Segoe UI" pitchFamily="34" charset="0"/>
              </a:rPr>
              <a:t>en </a:t>
            </a:r>
            <a:r>
              <a:rPr lang="es-ES" sz="2600" b="1" dirty="0" smtClean="0">
                <a:solidFill>
                  <a:schemeClr val="bg1"/>
                </a:solidFill>
                <a:latin typeface="+mj-lt"/>
                <a:cs typeface="Segoe UI" pitchFamily="34" charset="0"/>
              </a:rPr>
              <a:t>el que los niños y las </a:t>
            </a:r>
            <a:r>
              <a:rPr lang="es-ES" sz="2600" b="1" dirty="0" smtClean="0">
                <a:solidFill>
                  <a:schemeClr val="bg1"/>
                </a:solidFill>
                <a:latin typeface="+mj-lt"/>
                <a:cs typeface="Segoe UI" pitchFamily="34" charset="0"/>
              </a:rPr>
              <a:t>niñas</a:t>
            </a:r>
          </a:p>
          <a:p>
            <a:pPr algn="ctr"/>
            <a:r>
              <a:rPr lang="es-ES" sz="2600" b="1" dirty="0" smtClean="0">
                <a:solidFill>
                  <a:schemeClr val="bg1"/>
                </a:solidFill>
                <a:latin typeface="+mj-lt"/>
                <a:cs typeface="Segoe UI" pitchFamily="34" charset="0"/>
              </a:rPr>
              <a:t>no </a:t>
            </a:r>
            <a:r>
              <a:rPr lang="es-ES" sz="2600" b="1" dirty="0" smtClean="0">
                <a:solidFill>
                  <a:schemeClr val="bg1"/>
                </a:solidFill>
                <a:latin typeface="+mj-lt"/>
                <a:cs typeface="Segoe UI" pitchFamily="34" charset="0"/>
              </a:rPr>
              <a:t>sufran abusos </a:t>
            </a:r>
            <a:r>
              <a:rPr lang="es-ES" sz="2600" b="1" dirty="0" smtClean="0">
                <a:solidFill>
                  <a:schemeClr val="bg1"/>
                </a:solidFill>
                <a:latin typeface="+mj-lt"/>
                <a:cs typeface="Segoe UI" pitchFamily="34" charset="0"/>
              </a:rPr>
              <a:t>sexuales</a:t>
            </a:r>
            <a:r>
              <a:rPr lang="es-ES" sz="2600" b="1" dirty="0" smtClean="0">
                <a:solidFill>
                  <a:schemeClr val="bg1"/>
                </a:solidFill>
                <a:latin typeface="+mj-lt"/>
                <a:cs typeface="Segoe UI" pitchFamily="34" charset="0"/>
              </a:rPr>
              <a:t>”</a:t>
            </a:r>
            <a:endParaRPr lang="es-ES" sz="2600" b="1" dirty="0">
              <a:solidFill>
                <a:schemeClr val="bg1"/>
              </a:solidFill>
              <a:latin typeface="+mj-lt"/>
              <a:cs typeface="Segoe UI" pitchFamily="34" charset="0"/>
            </a:endParaRPr>
          </a:p>
        </p:txBody>
      </p:sp>
      <p:pic>
        <p:nvPicPr>
          <p:cNvPr id="15" name="Picture 3" descr="logo_vickiBernadet1.png"/>
          <p:cNvPicPr>
            <a:picLocks noChangeAspect="1"/>
          </p:cNvPicPr>
          <p:nvPr/>
        </p:nvPicPr>
        <p:blipFill>
          <a:blip r:embed="rId4"/>
          <a:stretch>
            <a:fillRect/>
          </a:stretch>
        </p:blipFill>
        <p:spPr>
          <a:xfrm>
            <a:off x="6786578" y="642924"/>
            <a:ext cx="1557786" cy="772962"/>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66"/>
          <p:cNvSpPr txBox="1">
            <a:spLocks/>
          </p:cNvSpPr>
          <p:nvPr/>
        </p:nvSpPr>
        <p:spPr>
          <a:xfrm>
            <a:off x="571472" y="500048"/>
            <a:ext cx="7929618" cy="445419"/>
          </a:xfrm>
          <a:prstGeom prst="rect">
            <a:avLst/>
          </a:prstGeom>
        </p:spPr>
        <p:txBody>
          <a:bodyPr lIns="91404" tIns="91404" rIns="91404" bIns="91404" anchor="ctr" anchorCtr="0">
            <a:noAutofit/>
          </a:bodyPr>
          <a:lstStyle/>
          <a:p>
            <a:pPr lvl="0"/>
            <a:r>
              <a:rPr lang="es-ES_tradnl" sz="2800" b="1" dirty="0" smtClean="0">
                <a:solidFill>
                  <a:srgbClr val="088B99"/>
                </a:solidFill>
                <a:latin typeface="+mj-lt"/>
              </a:rPr>
              <a:t>Líneas estratégicas </a:t>
            </a:r>
            <a:r>
              <a:rPr lang="es-ES_tradnl" sz="2800" b="1" dirty="0" smtClean="0">
                <a:solidFill>
                  <a:srgbClr val="353E49"/>
                </a:solidFill>
                <a:latin typeface="+mj-lt"/>
              </a:rPr>
              <a:t>de intervención</a:t>
            </a:r>
            <a:endParaRPr kumimoji="0" lang="en" sz="2800" b="1" i="0" u="none" strike="noStrike" kern="0" cap="none" spc="0" normalizeH="0" baseline="0" noProof="0" dirty="0">
              <a:ln>
                <a:noFill/>
              </a:ln>
              <a:solidFill>
                <a:srgbClr val="353E49"/>
              </a:solidFill>
              <a:effectLst/>
              <a:uLnTx/>
              <a:uFillTx/>
              <a:latin typeface="+mj-lt"/>
              <a:sym typeface="Arial"/>
            </a:endParaRPr>
          </a:p>
        </p:txBody>
      </p:sp>
      <p:sp>
        <p:nvSpPr>
          <p:cNvPr id="5" name="4 Rectángulo"/>
          <p:cNvSpPr/>
          <p:nvPr/>
        </p:nvSpPr>
        <p:spPr>
          <a:xfrm>
            <a:off x="642910" y="357172"/>
            <a:ext cx="1357322" cy="71438"/>
          </a:xfrm>
          <a:prstGeom prst="rect">
            <a:avLst/>
          </a:prstGeom>
          <a:solidFill>
            <a:srgbClr val="353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7" name="Shape 118"/>
          <p:cNvSpPr txBox="1">
            <a:spLocks/>
          </p:cNvSpPr>
          <p:nvPr/>
        </p:nvSpPr>
        <p:spPr>
          <a:xfrm>
            <a:off x="4765940" y="1707654"/>
            <a:ext cx="2160240" cy="1800199"/>
          </a:xfrm>
          <a:prstGeom prst="rect">
            <a:avLst/>
          </a:prstGeom>
        </p:spPr>
        <p:txBody>
          <a:bodyPr lIns="91404" tIns="91404" rIns="91404" bIns="91404" anchor="t" anchorCtr="0">
            <a:noAutofit/>
          </a:bodyPr>
          <a:lstStyle/>
          <a:p>
            <a:pPr marL="0" marR="0" lvl="0" indent="0" algn="l" defTabSz="914400" rtl="0" eaLnBrk="1" fontAlgn="auto" latinLnBrk="0" hangingPunct="1">
              <a:lnSpc>
                <a:spcPct val="100000"/>
              </a:lnSpc>
              <a:spcBef>
                <a:spcPts val="0"/>
              </a:spcBef>
              <a:spcAft>
                <a:spcPts val="0"/>
              </a:spcAft>
              <a:buClr>
                <a:srgbClr val="FF0080"/>
              </a:buClr>
              <a:buSzTx/>
              <a:buFont typeface="Arial"/>
              <a:buNone/>
              <a:tabLst/>
              <a:defRPr/>
            </a:pPr>
            <a:endParaRPr kumimoji="0" lang="en" sz="1600" b="0" i="0" u="none" strike="noStrike" kern="0" cap="none" spc="0" normalizeH="0" baseline="0" noProof="0" dirty="0" smtClean="0">
              <a:ln>
                <a:noFill/>
              </a:ln>
              <a:solidFill>
                <a:srgbClr val="D5006E"/>
              </a:solidFill>
              <a:effectLst/>
              <a:uLnTx/>
              <a:uFillTx/>
              <a:latin typeface="Montserrat Medium" pitchFamily="2" charset="0"/>
              <a:cs typeface="Montserrat-Regular"/>
              <a:sym typeface="Arial"/>
            </a:endParaRPr>
          </a:p>
        </p:txBody>
      </p:sp>
      <p:sp>
        <p:nvSpPr>
          <p:cNvPr id="22" name="Shape 118"/>
          <p:cNvSpPr txBox="1">
            <a:spLocks/>
          </p:cNvSpPr>
          <p:nvPr/>
        </p:nvSpPr>
        <p:spPr>
          <a:xfrm>
            <a:off x="2000232" y="1928808"/>
            <a:ext cx="1571636" cy="642942"/>
          </a:xfrm>
          <a:prstGeom prst="rect">
            <a:avLst/>
          </a:prstGeom>
        </p:spPr>
        <p:txBody>
          <a:bodyPr lIns="91404" tIns="91404" rIns="91404" bIns="91404" anchor="t" anchorCtr="0">
            <a:noAutofit/>
          </a:bodyPr>
          <a:lstStyle/>
          <a:p>
            <a:pPr marL="0" marR="0" lvl="0" indent="0" algn="ctr" defTabSz="914400" rtl="0" eaLnBrk="1" fontAlgn="auto" latinLnBrk="0" hangingPunct="1">
              <a:lnSpc>
                <a:spcPct val="100000"/>
              </a:lnSpc>
              <a:spcBef>
                <a:spcPts val="0"/>
              </a:spcBef>
              <a:spcAft>
                <a:spcPts val="0"/>
              </a:spcAft>
              <a:buClr>
                <a:srgbClr val="FF0080"/>
              </a:buClr>
              <a:buSzTx/>
              <a:buFont typeface="Arial"/>
              <a:buNone/>
              <a:tabLst/>
              <a:defRPr/>
            </a:pPr>
            <a:r>
              <a:rPr lang="es-ES" sz="1600" dirty="0" smtClean="0">
                <a:latin typeface="+mj-lt"/>
                <a:cs typeface="Montserrat-Regular"/>
              </a:rPr>
              <a:t>SERVICIO DE ATENCIÓN</a:t>
            </a:r>
            <a:endParaRPr kumimoji="0" lang="en" sz="1600" b="0" i="0" u="none" strike="noStrike" kern="0" cap="none" spc="0" normalizeH="0" baseline="0" noProof="0" dirty="0" smtClean="0">
              <a:ln>
                <a:noFill/>
              </a:ln>
              <a:solidFill>
                <a:srgbClr val="000000"/>
              </a:solidFill>
              <a:effectLst/>
              <a:uLnTx/>
              <a:uFillTx/>
              <a:latin typeface="+mn-lt"/>
              <a:ea typeface="Arial"/>
              <a:cs typeface="Montserrat-Regular"/>
              <a:sym typeface="Arial"/>
            </a:endParaRPr>
          </a:p>
        </p:txBody>
      </p:sp>
      <p:sp>
        <p:nvSpPr>
          <p:cNvPr id="24" name="Shape 118"/>
          <p:cNvSpPr txBox="1">
            <a:spLocks/>
          </p:cNvSpPr>
          <p:nvPr/>
        </p:nvSpPr>
        <p:spPr>
          <a:xfrm>
            <a:off x="5423810" y="3714758"/>
            <a:ext cx="1919984" cy="642942"/>
          </a:xfrm>
          <a:prstGeom prst="rect">
            <a:avLst/>
          </a:prstGeom>
        </p:spPr>
        <p:txBody>
          <a:bodyPr lIns="91404" tIns="91404" rIns="91404" bIns="91404" anchor="t" anchorCtr="0">
            <a:noAutofit/>
          </a:bodyPr>
          <a:lstStyle/>
          <a:p>
            <a:pPr marL="0" marR="0" lvl="0" indent="0" algn="ctr" defTabSz="914400" rtl="0" eaLnBrk="1" fontAlgn="auto" latinLnBrk="0" hangingPunct="1">
              <a:lnSpc>
                <a:spcPct val="100000"/>
              </a:lnSpc>
              <a:spcBef>
                <a:spcPts val="0"/>
              </a:spcBef>
              <a:spcAft>
                <a:spcPts val="0"/>
              </a:spcAft>
              <a:buClr>
                <a:srgbClr val="FF0080"/>
              </a:buClr>
              <a:buSzTx/>
              <a:buFont typeface="Arial"/>
              <a:buNone/>
              <a:tabLst/>
              <a:defRPr/>
            </a:pPr>
            <a:r>
              <a:rPr kumimoji="0" lang="es-ES" sz="1600" b="0" i="0" u="none" strike="noStrike" kern="0" cap="none" spc="0" normalizeH="0" baseline="0" noProof="0" dirty="0" smtClean="0">
                <a:ln>
                  <a:noFill/>
                </a:ln>
                <a:solidFill>
                  <a:srgbClr val="000000"/>
                </a:solidFill>
                <a:effectLst/>
                <a:uLnTx/>
                <a:uFillTx/>
                <a:latin typeface="+mj-lt"/>
                <a:cs typeface="Montserrat-Regular"/>
                <a:sym typeface="Arial"/>
              </a:rPr>
              <a:t>SERVICIO</a:t>
            </a:r>
            <a:r>
              <a:rPr kumimoji="0" lang="es-ES" sz="1600" b="0" i="0" u="none" strike="noStrike" kern="0" cap="none" spc="0" normalizeH="0" noProof="0" dirty="0" smtClean="0">
                <a:ln>
                  <a:noFill/>
                </a:ln>
                <a:solidFill>
                  <a:srgbClr val="000000"/>
                </a:solidFill>
                <a:effectLst/>
                <a:uLnTx/>
                <a:uFillTx/>
                <a:latin typeface="+mj-lt"/>
                <a:cs typeface="Montserrat-Regular"/>
                <a:sym typeface="Arial"/>
              </a:rPr>
              <a:t> DE COMUNICACIÓN</a:t>
            </a:r>
            <a:endParaRPr kumimoji="0" lang="en" sz="1600" b="0" i="0" u="none" strike="noStrike" kern="0" cap="none" spc="0" normalizeH="0" baseline="0" noProof="0" dirty="0" smtClean="0">
              <a:ln>
                <a:noFill/>
              </a:ln>
              <a:solidFill>
                <a:srgbClr val="000000"/>
              </a:solidFill>
              <a:effectLst/>
              <a:uLnTx/>
              <a:uFillTx/>
              <a:latin typeface="+mj-lt"/>
              <a:cs typeface="Montserrat-Regular"/>
              <a:sym typeface="Arial"/>
            </a:endParaRPr>
          </a:p>
        </p:txBody>
      </p:sp>
      <p:sp>
        <p:nvSpPr>
          <p:cNvPr id="25" name="Shape 118"/>
          <p:cNvSpPr txBox="1">
            <a:spLocks/>
          </p:cNvSpPr>
          <p:nvPr/>
        </p:nvSpPr>
        <p:spPr>
          <a:xfrm>
            <a:off x="1685905" y="3714758"/>
            <a:ext cx="2143140" cy="928694"/>
          </a:xfrm>
          <a:prstGeom prst="rect">
            <a:avLst/>
          </a:prstGeom>
        </p:spPr>
        <p:txBody>
          <a:bodyPr lIns="91404" tIns="91404" rIns="91404" bIns="91404" anchor="t" anchorCtr="0">
            <a:noAutofit/>
          </a:bodyPr>
          <a:lstStyle/>
          <a:p>
            <a:pPr marL="0" marR="0" lvl="0" indent="0" algn="ctr" defTabSz="914400" rtl="0" eaLnBrk="1" fontAlgn="auto" latinLnBrk="0" hangingPunct="1">
              <a:lnSpc>
                <a:spcPct val="100000"/>
              </a:lnSpc>
              <a:spcBef>
                <a:spcPts val="0"/>
              </a:spcBef>
              <a:spcAft>
                <a:spcPts val="0"/>
              </a:spcAft>
              <a:buClr>
                <a:srgbClr val="FF0080"/>
              </a:buClr>
              <a:buSzTx/>
              <a:buFont typeface="Arial"/>
              <a:buNone/>
              <a:tabLst/>
              <a:defRPr/>
            </a:pPr>
            <a:r>
              <a:rPr kumimoji="0" lang="es-ES" sz="1600" b="0" i="0" u="none" strike="noStrike" kern="0" cap="none" spc="0" normalizeH="0" baseline="0" noProof="0" dirty="0" smtClean="0">
                <a:ln>
                  <a:noFill/>
                </a:ln>
                <a:solidFill>
                  <a:schemeClr val="accent1"/>
                </a:solidFill>
                <a:effectLst/>
                <a:uLnTx/>
                <a:uFillTx/>
                <a:latin typeface="+mj-lt"/>
                <a:cs typeface="Montserrat-Regular"/>
                <a:sym typeface="Arial"/>
              </a:rPr>
              <a:t>SERVICIO DE RELACIONES INSTITUCIONALES</a:t>
            </a:r>
            <a:endParaRPr kumimoji="0" lang="en" sz="1600" b="0" i="0" u="none" strike="noStrike" kern="0" cap="none" spc="0" normalizeH="0" baseline="0" noProof="0" dirty="0" smtClean="0">
              <a:ln>
                <a:noFill/>
              </a:ln>
              <a:solidFill>
                <a:schemeClr val="accent1"/>
              </a:solidFill>
              <a:effectLst/>
              <a:uLnTx/>
              <a:uFillTx/>
              <a:latin typeface="+mj-lt"/>
              <a:cs typeface="Montserrat-Regular"/>
              <a:sym typeface="Arial"/>
            </a:endParaRPr>
          </a:p>
        </p:txBody>
      </p:sp>
      <p:pic>
        <p:nvPicPr>
          <p:cNvPr id="26" name="Picture 2"/>
          <p:cNvPicPr>
            <a:picLocks noChangeAspect="1" noChangeArrowheads="1"/>
          </p:cNvPicPr>
          <p:nvPr/>
        </p:nvPicPr>
        <p:blipFill>
          <a:blip r:embed="rId3"/>
          <a:srcRect/>
          <a:stretch>
            <a:fillRect/>
          </a:stretch>
        </p:blipFill>
        <p:spPr bwMode="auto">
          <a:xfrm>
            <a:off x="2509823" y="1314442"/>
            <a:ext cx="500066" cy="500066"/>
          </a:xfrm>
          <a:prstGeom prst="rect">
            <a:avLst/>
          </a:prstGeom>
          <a:noFill/>
          <a:ln w="9525">
            <a:noFill/>
            <a:miter lim="800000"/>
            <a:headEnd/>
            <a:tailEnd/>
          </a:ln>
          <a:effectLst/>
        </p:spPr>
      </p:pic>
      <p:pic>
        <p:nvPicPr>
          <p:cNvPr id="31" name="Picture 4"/>
          <p:cNvPicPr>
            <a:picLocks noChangeAspect="1" noChangeArrowheads="1"/>
          </p:cNvPicPr>
          <p:nvPr/>
        </p:nvPicPr>
        <p:blipFill>
          <a:blip r:embed="rId4"/>
          <a:srcRect/>
          <a:stretch>
            <a:fillRect/>
          </a:stretch>
        </p:blipFill>
        <p:spPr bwMode="auto">
          <a:xfrm>
            <a:off x="6110298" y="1354988"/>
            <a:ext cx="500066" cy="500066"/>
          </a:xfrm>
          <a:prstGeom prst="rect">
            <a:avLst/>
          </a:prstGeom>
          <a:noFill/>
          <a:ln w="9525">
            <a:noFill/>
            <a:miter lim="800000"/>
            <a:headEnd/>
            <a:tailEnd/>
          </a:ln>
          <a:effectLst/>
        </p:spPr>
      </p:pic>
      <p:pic>
        <p:nvPicPr>
          <p:cNvPr id="32" name="Picture 5"/>
          <p:cNvPicPr>
            <a:picLocks noChangeAspect="1" noChangeArrowheads="1"/>
          </p:cNvPicPr>
          <p:nvPr/>
        </p:nvPicPr>
        <p:blipFill>
          <a:blip r:embed="rId5"/>
          <a:srcRect/>
          <a:stretch>
            <a:fillRect/>
          </a:stretch>
        </p:blipFill>
        <p:spPr bwMode="auto">
          <a:xfrm>
            <a:off x="6143636" y="3214692"/>
            <a:ext cx="500066" cy="500066"/>
          </a:xfrm>
          <a:prstGeom prst="rect">
            <a:avLst/>
          </a:prstGeom>
          <a:noFill/>
          <a:ln w="9525">
            <a:noFill/>
            <a:miter lim="800000"/>
            <a:headEnd/>
            <a:tailEnd/>
          </a:ln>
          <a:effectLst/>
        </p:spPr>
      </p:pic>
      <p:pic>
        <p:nvPicPr>
          <p:cNvPr id="33" name="Picture 6"/>
          <p:cNvPicPr>
            <a:picLocks noChangeAspect="1" noChangeArrowheads="1"/>
          </p:cNvPicPr>
          <p:nvPr/>
        </p:nvPicPr>
        <p:blipFill>
          <a:blip r:embed="rId6"/>
          <a:srcRect/>
          <a:stretch>
            <a:fillRect/>
          </a:stretch>
        </p:blipFill>
        <p:spPr bwMode="auto">
          <a:xfrm>
            <a:off x="2500298" y="3214692"/>
            <a:ext cx="500066" cy="500066"/>
          </a:xfrm>
          <a:prstGeom prst="rect">
            <a:avLst/>
          </a:prstGeom>
          <a:noFill/>
          <a:ln w="9525">
            <a:noFill/>
            <a:miter lim="800000"/>
            <a:headEnd/>
            <a:tailEnd/>
          </a:ln>
          <a:effectLst/>
        </p:spPr>
      </p:pic>
      <p:sp>
        <p:nvSpPr>
          <p:cNvPr id="34" name="33 Rectángulo"/>
          <p:cNvSpPr/>
          <p:nvPr/>
        </p:nvSpPr>
        <p:spPr>
          <a:xfrm>
            <a:off x="5286380" y="1955067"/>
            <a:ext cx="2143140" cy="830997"/>
          </a:xfrm>
          <a:prstGeom prst="rect">
            <a:avLst/>
          </a:prstGeom>
        </p:spPr>
        <p:txBody>
          <a:bodyPr wrap="square">
            <a:spAutoFit/>
          </a:bodyPr>
          <a:lstStyle/>
          <a:p>
            <a:pPr lvl="0" algn="ctr">
              <a:buClr>
                <a:srgbClr val="FF0080"/>
              </a:buClr>
              <a:defRPr/>
            </a:pPr>
            <a:r>
              <a:rPr lang="es-ES" sz="1600" dirty="0" smtClean="0">
                <a:solidFill>
                  <a:srgbClr val="D5006E"/>
                </a:solidFill>
                <a:latin typeface="+mj-lt"/>
                <a:cs typeface="Montserrat-Regular"/>
              </a:rPr>
              <a:t>SERVICIO DE FORMACIÓN Y SENSIBILIZACIÓN</a:t>
            </a:r>
            <a:endParaRPr lang="en" sz="1600" dirty="0" smtClean="0">
              <a:solidFill>
                <a:srgbClr val="D5006E"/>
              </a:solidFill>
              <a:latin typeface="+mj-lt"/>
              <a:cs typeface="Montserrat-Regular"/>
            </a:endParaRPr>
          </a:p>
        </p:txBody>
      </p:sp>
      <p:cxnSp>
        <p:nvCxnSpPr>
          <p:cNvPr id="36" name="35 Conector recto"/>
          <p:cNvCxnSpPr/>
          <p:nvPr/>
        </p:nvCxnSpPr>
        <p:spPr>
          <a:xfrm rot="16200000" flipH="1">
            <a:off x="2782081" y="2924971"/>
            <a:ext cx="3571900" cy="7937"/>
          </a:xfrm>
          <a:prstGeom prst="line">
            <a:avLst/>
          </a:prstGeom>
          <a:ln>
            <a:solidFill>
              <a:srgbClr val="088B99"/>
            </a:solidFill>
            <a:prstDash val="dash"/>
          </a:ln>
        </p:spPr>
        <p:style>
          <a:lnRef idx="1">
            <a:schemeClr val="accent1"/>
          </a:lnRef>
          <a:fillRef idx="0">
            <a:schemeClr val="accent1"/>
          </a:fillRef>
          <a:effectRef idx="0">
            <a:schemeClr val="accent1"/>
          </a:effectRef>
          <a:fontRef idx="minor">
            <a:schemeClr val="tx1"/>
          </a:fontRef>
        </p:style>
      </p:cxnSp>
      <p:cxnSp>
        <p:nvCxnSpPr>
          <p:cNvPr id="41" name="40 Conector recto"/>
          <p:cNvCxnSpPr/>
          <p:nvPr/>
        </p:nvCxnSpPr>
        <p:spPr>
          <a:xfrm>
            <a:off x="928662" y="2928940"/>
            <a:ext cx="7215238" cy="1588"/>
          </a:xfrm>
          <a:prstGeom prst="line">
            <a:avLst/>
          </a:prstGeom>
          <a:ln>
            <a:solidFill>
              <a:srgbClr val="088B99"/>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1054838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66"/>
          <p:cNvSpPr txBox="1">
            <a:spLocks/>
          </p:cNvSpPr>
          <p:nvPr/>
        </p:nvSpPr>
        <p:spPr>
          <a:xfrm>
            <a:off x="571472" y="500048"/>
            <a:ext cx="7929618" cy="445419"/>
          </a:xfrm>
          <a:prstGeom prst="rect">
            <a:avLst/>
          </a:prstGeom>
        </p:spPr>
        <p:txBody>
          <a:bodyPr lIns="91404" tIns="91404" rIns="91404" bIns="91404" anchor="ctr" anchorCtr="0">
            <a:noAutofit/>
          </a:bodyPr>
          <a:lstStyle/>
          <a:p>
            <a:pPr lvl="0"/>
            <a:r>
              <a:rPr lang="es-ES_tradnl" sz="2800" b="1" dirty="0" smtClean="0">
                <a:solidFill>
                  <a:srgbClr val="088B99"/>
                </a:solidFill>
                <a:latin typeface="+mj-lt"/>
              </a:rPr>
              <a:t>Líneas estratégicas </a:t>
            </a:r>
            <a:r>
              <a:rPr lang="es-ES_tradnl" sz="2800" b="1" dirty="0" smtClean="0">
                <a:solidFill>
                  <a:srgbClr val="353E49"/>
                </a:solidFill>
                <a:latin typeface="+mj-lt"/>
              </a:rPr>
              <a:t>de intervención</a:t>
            </a:r>
            <a:endParaRPr kumimoji="0" lang="en" sz="2800" b="1" i="0" u="none" strike="noStrike" kern="0" cap="none" spc="0" normalizeH="0" baseline="0" noProof="0" dirty="0">
              <a:ln>
                <a:noFill/>
              </a:ln>
              <a:solidFill>
                <a:srgbClr val="353E49"/>
              </a:solidFill>
              <a:effectLst/>
              <a:uLnTx/>
              <a:uFillTx/>
              <a:latin typeface="+mj-lt"/>
              <a:sym typeface="Arial"/>
            </a:endParaRPr>
          </a:p>
        </p:txBody>
      </p:sp>
      <p:sp>
        <p:nvSpPr>
          <p:cNvPr id="5" name="4 Rectángulo"/>
          <p:cNvSpPr/>
          <p:nvPr/>
        </p:nvSpPr>
        <p:spPr>
          <a:xfrm>
            <a:off x="642910" y="357172"/>
            <a:ext cx="1357322" cy="71438"/>
          </a:xfrm>
          <a:prstGeom prst="rect">
            <a:avLst/>
          </a:prstGeom>
          <a:solidFill>
            <a:srgbClr val="353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nvGrpSpPr>
          <p:cNvPr id="20" name="19 Grupo"/>
          <p:cNvGrpSpPr/>
          <p:nvPr/>
        </p:nvGrpSpPr>
        <p:grpSpPr>
          <a:xfrm>
            <a:off x="2786050" y="1204903"/>
            <a:ext cx="3571900" cy="652467"/>
            <a:chOff x="1000100" y="1142990"/>
            <a:chExt cx="3571900" cy="652467"/>
          </a:xfrm>
        </p:grpSpPr>
        <p:sp>
          <p:nvSpPr>
            <p:cNvPr id="22" name="Shape 118"/>
            <p:cNvSpPr txBox="1">
              <a:spLocks/>
            </p:cNvSpPr>
            <p:nvPr/>
          </p:nvSpPr>
          <p:spPr>
            <a:xfrm>
              <a:off x="1714480" y="1266815"/>
              <a:ext cx="2857520" cy="357190"/>
            </a:xfrm>
            <a:prstGeom prst="rect">
              <a:avLst/>
            </a:prstGeom>
          </p:spPr>
          <p:txBody>
            <a:bodyPr lIns="91404" tIns="91404" rIns="91404" bIns="91404" anchor="t" anchorCtr="0">
              <a:noAutofit/>
            </a:bodyPr>
            <a:lstStyle/>
            <a:p>
              <a:pPr marL="0" marR="0" lvl="0" indent="0" algn="ctr" defTabSz="914400" rtl="0" eaLnBrk="1" fontAlgn="auto" latinLnBrk="0" hangingPunct="1">
                <a:lnSpc>
                  <a:spcPct val="100000"/>
                </a:lnSpc>
                <a:spcBef>
                  <a:spcPts val="0"/>
                </a:spcBef>
                <a:spcAft>
                  <a:spcPts val="0"/>
                </a:spcAft>
                <a:buClr>
                  <a:srgbClr val="FF0080"/>
                </a:buClr>
                <a:buSzTx/>
                <a:buFont typeface="Arial"/>
                <a:buNone/>
                <a:tabLst/>
                <a:defRPr/>
              </a:pPr>
              <a:r>
                <a:rPr lang="es-ES" sz="1600" dirty="0" smtClean="0">
                  <a:latin typeface="+mj-lt"/>
                  <a:cs typeface="Montserrat-Regular"/>
                </a:rPr>
                <a:t>SERVICIO DE ATENCIÓN</a:t>
              </a:r>
              <a:endParaRPr kumimoji="0" lang="en" sz="1600" b="0" i="0" u="none" strike="noStrike" kern="0" cap="none" spc="0" normalizeH="0" baseline="0" noProof="0" dirty="0" smtClean="0">
                <a:ln>
                  <a:noFill/>
                </a:ln>
                <a:solidFill>
                  <a:srgbClr val="000000"/>
                </a:solidFill>
                <a:effectLst/>
                <a:uLnTx/>
                <a:uFillTx/>
                <a:latin typeface="+mn-lt"/>
                <a:ea typeface="Arial"/>
                <a:cs typeface="Montserrat-Regular"/>
                <a:sym typeface="Arial"/>
              </a:endParaRPr>
            </a:p>
          </p:txBody>
        </p:sp>
        <p:pic>
          <p:nvPicPr>
            <p:cNvPr id="26" name="Picture 2"/>
            <p:cNvPicPr>
              <a:picLocks noChangeAspect="1" noChangeArrowheads="1"/>
            </p:cNvPicPr>
            <p:nvPr/>
          </p:nvPicPr>
          <p:blipFill>
            <a:blip r:embed="rId3"/>
            <a:srcRect/>
            <a:stretch>
              <a:fillRect/>
            </a:stretch>
          </p:blipFill>
          <p:spPr bwMode="auto">
            <a:xfrm>
              <a:off x="1000100" y="1142990"/>
              <a:ext cx="652467" cy="652467"/>
            </a:xfrm>
            <a:prstGeom prst="rect">
              <a:avLst/>
            </a:prstGeom>
            <a:noFill/>
            <a:ln w="9525">
              <a:noFill/>
              <a:miter lim="800000"/>
              <a:headEnd/>
              <a:tailEnd/>
            </a:ln>
            <a:effectLst/>
          </p:spPr>
        </p:pic>
      </p:grpSp>
      <p:sp>
        <p:nvSpPr>
          <p:cNvPr id="15" name="14 Rectángulo"/>
          <p:cNvSpPr/>
          <p:nvPr/>
        </p:nvSpPr>
        <p:spPr>
          <a:xfrm>
            <a:off x="1047724" y="2275832"/>
            <a:ext cx="3524275" cy="1938992"/>
          </a:xfrm>
          <a:prstGeom prst="rect">
            <a:avLst/>
          </a:prstGeom>
        </p:spPr>
        <p:txBody>
          <a:bodyPr wrap="square">
            <a:spAutoFit/>
          </a:bodyPr>
          <a:lstStyle/>
          <a:p>
            <a:pPr algn="ctr"/>
            <a:r>
              <a:rPr lang="es-ES" sz="2400" dirty="0" smtClean="0">
                <a:latin typeface="+mn-lt"/>
                <a:cs typeface="Open Sans"/>
              </a:rPr>
              <a:t>Atención de personas víctimas de ASI: terapia, asesoramiento social y jurídico. Asesoramiento a </a:t>
            </a:r>
            <a:r>
              <a:rPr lang="es-ES" sz="2400" dirty="0" smtClean="0">
                <a:latin typeface="+mn-lt"/>
                <a:cs typeface="Open Sans"/>
              </a:rPr>
              <a:t>profesionales.</a:t>
            </a:r>
            <a:endParaRPr lang="ca-ES" sz="2400" dirty="0">
              <a:latin typeface="+mn-lt"/>
            </a:endParaRPr>
          </a:p>
        </p:txBody>
      </p:sp>
      <p:sp>
        <p:nvSpPr>
          <p:cNvPr id="18" name="17 Rectángulo"/>
          <p:cNvSpPr/>
          <p:nvPr/>
        </p:nvSpPr>
        <p:spPr>
          <a:xfrm>
            <a:off x="4929190" y="2214560"/>
            <a:ext cx="3786214" cy="2086725"/>
          </a:xfrm>
          <a:prstGeom prst="rect">
            <a:avLst/>
          </a:prstGeom>
          <a:solidFill>
            <a:schemeClr val="bg1">
              <a:lumMod val="95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20000"/>
              </a:lnSpc>
              <a:buClr>
                <a:srgbClr val="FF0080"/>
              </a:buClr>
              <a:defRPr/>
            </a:pPr>
            <a:r>
              <a:rPr lang="es-ES" sz="1800" b="1" dirty="0" smtClean="0">
                <a:solidFill>
                  <a:srgbClr val="353E49"/>
                </a:solidFill>
                <a:cs typeface="Open Sans"/>
              </a:rPr>
              <a:t>(2016)</a:t>
            </a:r>
          </a:p>
          <a:p>
            <a:pPr lvl="0">
              <a:lnSpc>
                <a:spcPct val="120000"/>
              </a:lnSpc>
              <a:buClr>
                <a:srgbClr val="FF0080"/>
              </a:buClr>
              <a:defRPr/>
            </a:pPr>
            <a:r>
              <a:rPr lang="es-ES" sz="1800" b="1" dirty="0" smtClean="0">
                <a:solidFill>
                  <a:srgbClr val="353E49"/>
                </a:solidFill>
                <a:cs typeface="Open Sans"/>
              </a:rPr>
              <a:t>1.084 nuevas demandas información</a:t>
            </a:r>
          </a:p>
          <a:p>
            <a:pPr lvl="0">
              <a:lnSpc>
                <a:spcPct val="120000"/>
              </a:lnSpc>
              <a:buClr>
                <a:srgbClr val="FF0080"/>
              </a:buClr>
              <a:defRPr/>
            </a:pPr>
            <a:r>
              <a:rPr lang="es-ES" sz="1800" b="1" dirty="0" smtClean="0">
                <a:solidFill>
                  <a:srgbClr val="353E49"/>
                </a:solidFill>
                <a:cs typeface="Open Sans"/>
              </a:rPr>
              <a:t>414 visitas de acogida</a:t>
            </a:r>
          </a:p>
          <a:p>
            <a:pPr lvl="0">
              <a:lnSpc>
                <a:spcPct val="120000"/>
              </a:lnSpc>
              <a:buClr>
                <a:srgbClr val="FF0080"/>
              </a:buClr>
              <a:defRPr/>
            </a:pPr>
            <a:r>
              <a:rPr lang="es-ES" sz="1800" b="1" dirty="0" smtClean="0">
                <a:solidFill>
                  <a:srgbClr val="353E49"/>
                </a:solidFill>
                <a:cs typeface="Open Sans"/>
              </a:rPr>
              <a:t>357 terapias individuales</a:t>
            </a:r>
          </a:p>
          <a:p>
            <a:pPr lvl="0">
              <a:lnSpc>
                <a:spcPct val="120000"/>
              </a:lnSpc>
              <a:buClr>
                <a:srgbClr val="FF0080"/>
              </a:buClr>
              <a:defRPr/>
            </a:pPr>
            <a:r>
              <a:rPr lang="es-ES" sz="1800" b="1" dirty="0" smtClean="0">
                <a:solidFill>
                  <a:srgbClr val="353E49"/>
                </a:solidFill>
                <a:cs typeface="Open Sans"/>
              </a:rPr>
              <a:t>68 atenciones jurídicas </a:t>
            </a:r>
          </a:p>
          <a:p>
            <a:pPr lvl="0">
              <a:lnSpc>
                <a:spcPct val="120000"/>
              </a:lnSpc>
              <a:buClr>
                <a:srgbClr val="FF0080"/>
              </a:buClr>
              <a:defRPr/>
            </a:pPr>
            <a:r>
              <a:rPr lang="es-ES" sz="1800" b="1" dirty="0" smtClean="0">
                <a:solidFill>
                  <a:srgbClr val="353E49"/>
                </a:solidFill>
                <a:cs typeface="Open Sans"/>
              </a:rPr>
              <a:t>298 profesionales asesorados</a:t>
            </a:r>
            <a:endParaRPr lang="en" sz="1800" b="1" dirty="0" smtClean="0">
              <a:solidFill>
                <a:srgbClr val="353E49"/>
              </a:solidFill>
              <a:cs typeface="Open Sans"/>
            </a:endParaRPr>
          </a:p>
        </p:txBody>
      </p:sp>
    </p:spTree>
    <p:extLst>
      <p:ext uri="{BB962C8B-B14F-4D97-AF65-F5344CB8AC3E}">
        <p14:creationId xmlns="" xmlns:p14="http://schemas.microsoft.com/office/powerpoint/2010/main" val="4105483849"/>
      </p:ext>
    </p:extLst>
  </p:cSld>
  <p:clrMapOvr>
    <a:masterClrMapping/>
  </p:clrMapOvr>
  <p:timing>
    <p:tnLst>
      <p:par>
        <p:cTn id="1" dur="indefinite" restart="never" nodeType="tmRoot"/>
      </p:par>
    </p:tnLst>
  </p:timing>
</p:sld>
</file>

<file path=ppt/theme/theme1.xml><?xml version="1.0" encoding="utf-8"?>
<a:theme xmlns:a="http://schemas.openxmlformats.org/drawingml/2006/main" name="Fidele template">
  <a:themeElements>
    <a:clrScheme name="Personalizado 4">
      <a:dk1>
        <a:srgbClr val="000000"/>
      </a:dk1>
      <a:lt1>
        <a:srgbClr val="FFFFFF"/>
      </a:lt1>
      <a:dk2>
        <a:srgbClr val="333333"/>
      </a:dk2>
      <a:lt2>
        <a:srgbClr val="CCCCCC"/>
      </a:lt2>
      <a:accent1>
        <a:srgbClr val="D5006E"/>
      </a:accent1>
      <a:accent2>
        <a:srgbClr val="088B99"/>
      </a:accent2>
      <a:accent3>
        <a:srgbClr val="002060"/>
      </a:accent3>
      <a:accent4>
        <a:srgbClr val="57A7B5"/>
      </a:accent4>
      <a:accent5>
        <a:srgbClr val="8B81D2"/>
      </a:accent5>
      <a:accent6>
        <a:srgbClr val="FFC000"/>
      </a:accent6>
      <a:hlink>
        <a:srgbClr val="D5006E"/>
      </a:hlink>
      <a:folHlink>
        <a:srgbClr val="6611CC"/>
      </a:folHlink>
    </a:clrScheme>
    <a:fontScheme name="fvb-tots">
      <a:majorFont>
        <a:latin typeface="Verdan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Horizon.thmx</Template>
  <TotalTime>1113</TotalTime>
  <Words>1057</Words>
  <Application>Microsoft Office PowerPoint</Application>
  <PresentationFormat>Presentación en pantalla (16:9)</PresentationFormat>
  <Paragraphs>131</Paragraphs>
  <Slides>21</Slides>
  <Notes>13</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21</vt:i4>
      </vt:variant>
    </vt:vector>
  </HeadingPairs>
  <TitlesOfParts>
    <vt:vector size="33" baseType="lpstr">
      <vt:lpstr>Arial</vt:lpstr>
      <vt:lpstr>Verdana</vt:lpstr>
      <vt:lpstr>Montserrat Medium</vt:lpstr>
      <vt:lpstr>Calibri</vt:lpstr>
      <vt:lpstr>Segoe UI</vt:lpstr>
      <vt:lpstr>Wingdings</vt:lpstr>
      <vt:lpstr>Source Sans Pro</vt:lpstr>
      <vt:lpstr>Calibri Light</vt:lpstr>
      <vt:lpstr>Montserrat-Regular</vt:lpstr>
      <vt:lpstr>Open Sans</vt:lpstr>
      <vt:lpstr>Montserrat</vt:lpstr>
      <vt:lpstr>Fidele template</vt:lpstr>
      <vt:lpstr>LA PREVENCIÓN DEL ABUSO SEXUAL INFANTIL: </vt:lpstr>
      <vt:lpstr>Algunas consideraciones previas... </vt:lpstr>
      <vt:lpstr>Algunas consideraciones previas... </vt:lpstr>
      <vt:lpstr>Algunas consideraciones previas... </vt:lpstr>
      <vt:lpstr>Definición de prevención</vt:lpstr>
      <vt:lpstr>Definición de protección</vt:lpstr>
      <vt:lpstr>Diapositiva 7</vt:lpstr>
      <vt:lpstr>Diapositiva 8</vt:lpstr>
      <vt:lpstr>Diapositiva 9</vt:lpstr>
      <vt:lpstr>Diapositiva 10</vt:lpstr>
      <vt:lpstr>Diapositiva 11</vt:lpstr>
      <vt:lpstr>Diapositiva 12</vt:lpstr>
      <vt:lpstr>Diapositiva 13</vt:lpstr>
      <vt:lpstr>Diapositiva 14</vt:lpstr>
      <vt:lpstr>¿Por qué una escuela de formación?</vt:lpstr>
      <vt:lpstr>Papel de los profesionales de la Salud</vt:lpstr>
      <vt:lpstr>Papel de las Familias</vt:lpstr>
      <vt:lpstr>Adolescentes</vt:lpstr>
      <vt:lpstr>Infancia</vt:lpstr>
      <vt:lpstr>Personas vulnerables</vt:lpstr>
      <vt:lpstr>Diapositiva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General</dc:creator>
  <cp:lastModifiedBy>FVB</cp:lastModifiedBy>
  <cp:revision>121</cp:revision>
  <dcterms:modified xsi:type="dcterms:W3CDTF">2017-11-06T10:37:28Z</dcterms:modified>
</cp:coreProperties>
</file>