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1" r:id="rId2"/>
    <p:sldMasterId id="2147483745" r:id="rId3"/>
  </p:sldMasterIdLst>
  <p:notesMasterIdLst>
    <p:notesMasterId r:id="rId20"/>
  </p:notesMasterIdLst>
  <p:sldIdLst>
    <p:sldId id="555" r:id="rId4"/>
    <p:sldId id="568" r:id="rId5"/>
    <p:sldId id="573" r:id="rId6"/>
    <p:sldId id="570" r:id="rId7"/>
    <p:sldId id="571" r:id="rId8"/>
    <p:sldId id="575" r:id="rId9"/>
    <p:sldId id="576" r:id="rId10"/>
    <p:sldId id="577" r:id="rId11"/>
    <p:sldId id="578" r:id="rId12"/>
    <p:sldId id="557" r:id="rId13"/>
    <p:sldId id="559" r:id="rId14"/>
    <p:sldId id="561" r:id="rId15"/>
    <p:sldId id="562" r:id="rId16"/>
    <p:sldId id="564" r:id="rId17"/>
    <p:sldId id="566" r:id="rId18"/>
    <p:sldId id="563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86" autoAdjust="0"/>
  </p:normalViewPr>
  <p:slideViewPr>
    <p:cSldViewPr>
      <p:cViewPr>
        <p:scale>
          <a:sx n="108" d="100"/>
          <a:sy n="108" d="100"/>
        </p:scale>
        <p:origin x="-1552" y="-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-9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32" Type="http://schemas.microsoft.com/office/2015/10/relationships/revisionInfo" Target="revisionInfo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BF0D2-A628-4D6D-B846-C622D7CCAAC1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52E79-3466-4CCA-B465-EA2C3A0768B7}" type="slidenum">
              <a:rPr lang="en-CA" smtClean="0"/>
              <a:pPr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8687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Buenas</a:t>
            </a:r>
            <a:r>
              <a:rPr lang="es-ES" baseline="0" dirty="0" smtClean="0"/>
              <a:t> tardes, hoy voy a compartir esta presentaci</a:t>
            </a:r>
            <a:r>
              <a:rPr lang="es-ES" baseline="0" dirty="0" smtClean="0"/>
              <a:t>ón con la </a:t>
            </a:r>
            <a:r>
              <a:rPr lang="es-ES" baseline="0" dirty="0" err="1" smtClean="0"/>
              <a:t>dra.</a:t>
            </a:r>
            <a:r>
              <a:rPr lang="es-ES" baseline="0" dirty="0" smtClean="0"/>
              <a:t> Linda </a:t>
            </a:r>
            <a:r>
              <a:rPr lang="es-ES" baseline="0" dirty="0" err="1" smtClean="0"/>
              <a:t>Liebenberg</a:t>
            </a:r>
            <a:r>
              <a:rPr lang="es-ES" baseline="0" dirty="0" smtClean="0"/>
              <a:t> de </a:t>
            </a:r>
            <a:r>
              <a:rPr lang="es-ES" baseline="0" dirty="0" err="1" smtClean="0"/>
              <a:t>canada</a:t>
            </a:r>
            <a:r>
              <a:rPr lang="es-ES" baseline="0" dirty="0" smtClean="0"/>
              <a:t>. En un congreso como el de </a:t>
            </a:r>
            <a:r>
              <a:rPr lang="es-ES" baseline="0" dirty="0" err="1" smtClean="0"/>
              <a:t>pediatria</a:t>
            </a:r>
            <a:r>
              <a:rPr lang="es-ES" baseline="0" dirty="0" smtClean="0"/>
              <a:t> social, que </a:t>
            </a:r>
            <a:r>
              <a:rPr lang="es-ES" baseline="0" dirty="0" err="1" smtClean="0"/>
              <a:t>implca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3493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 smtClean="0"/>
              <a:t>Items</a:t>
            </a:r>
            <a:r>
              <a:rPr lang="es-ES" dirty="0" smtClean="0"/>
              <a:t> en verde: ítems reformulados</a:t>
            </a:r>
          </a:p>
          <a:p>
            <a:r>
              <a:rPr lang="is-IS" dirty="0" smtClean="0"/>
              <a:t>Í</a:t>
            </a:r>
            <a:r>
              <a:rPr lang="es-ES" dirty="0" err="1" smtClean="0"/>
              <a:t>tems</a:t>
            </a:r>
            <a:r>
              <a:rPr lang="es-ES" dirty="0" smtClean="0"/>
              <a:t> en rojo: nuevos propios: sentido del humor (10),</a:t>
            </a:r>
            <a:r>
              <a:rPr lang="es-ES" baseline="0" dirty="0" smtClean="0"/>
              <a:t>, la autoconciencia(5) y la </a:t>
            </a:r>
            <a:r>
              <a:rPr lang="es-ES" baseline="0" dirty="0" err="1" smtClean="0"/>
              <a:t>autonomia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6177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Rojo: visión de futuro (23, 28) , adaptación al cambio (30),</a:t>
            </a:r>
            <a:r>
              <a:rPr lang="es-ES" baseline="0" dirty="0" smtClean="0"/>
              <a:t> autonomía (29).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7236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 smtClean="0"/>
              <a:t>Y</a:t>
            </a:r>
            <a:r>
              <a:rPr lang="es-ES" baseline="0" dirty="0" smtClean="0"/>
              <a:t>a para finalizar, todo este proceso que ha durado unos años, nos ha permitido</a:t>
            </a:r>
            <a:r>
              <a:rPr lang="mr-IN" baseline="0" dirty="0" smtClean="0"/>
              <a:t>……</a:t>
            </a:r>
            <a:r>
              <a:rPr lang="es-ES_tradnl" baseline="0" dirty="0" smtClean="0"/>
              <a:t>..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baseline="0" dirty="0" smtClean="0"/>
              <a:t>Una vez publica, se facilitara la escala para su uso a la administración </a:t>
            </a:r>
            <a:r>
              <a:rPr lang="es-ES_tradnl" baseline="0" smtClean="0"/>
              <a:t>del congreso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4739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9731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9583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So beginning with an explanation of social ecological resilience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3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PROCESO DINAMICO Y </a:t>
            </a:r>
            <a:r>
              <a:rPr lang="en-US" baseline="0" dirty="0" smtClean="0"/>
              <a:t> MULTIDIMENSIONAL QUE PERMITE RESULTADOS +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3136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this theoretical framework in mind, the Child and Youth Resilience Measure (CYRM-28) was developed to assess resilience.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6455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this theoretical framework in mind, the Child and Youth Resilience Measure (CYRM-28) was developed to assess resilience.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6455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proceso de</a:t>
            </a:r>
            <a:r>
              <a:rPr lang="es-ES" baseline="0" dirty="0" smtClean="0"/>
              <a:t> construcción o adaptación de la escala se realizó en dos fases, la primera fase la de adaptación cultura se utilizó una metodología mixta una cuantitativa para la prueba piloto y la cualitativa para el desarrollo de nuevos ítems. Primero se constituyo un comité de expertos, en </a:t>
            </a:r>
            <a:r>
              <a:rPr lang="es-ES" baseline="0" dirty="0" err="1" smtClean="0"/>
              <a:t>resiliencia</a:t>
            </a:r>
            <a:r>
              <a:rPr lang="es-ES" baseline="0" dirty="0" smtClean="0"/>
              <a:t> compuesto por 5 profesionales que trabajaban con jóvenes en contexto de riesgo. De la escala original comentada por Linda, se realizó una traducción-retro traducción inversa y una prueba piloto (N=360) para observar la estructura factorial de la escala y el comportamiento de los ítems en nuestra sociedad.  4 ítems fueron eliminados, por no saturaren ningún factor y no tener relevancia en nuestro contexto,  y 5 ítems fueron reformulados. Posteriormente se desarrolló la parte cualitativa mediante entrevistas </a:t>
            </a:r>
            <a:r>
              <a:rPr lang="es-ES" baseline="0" dirty="0" err="1" smtClean="0"/>
              <a:t>semi-estructurardas</a:t>
            </a:r>
            <a:r>
              <a:rPr lang="es-ES" baseline="0" dirty="0" smtClean="0"/>
              <a:t> facilitadas por los autores y adaptadas por el comité de expertos, que permitió la reformulación de los ítems y la elaboración de 12items nuevos. Después de la valoración de su relevancia y comprensión, solo se incluyeron 9 en la versión final.</a:t>
            </a:r>
          </a:p>
          <a:p>
            <a:r>
              <a:rPr lang="es-ES" baseline="0" dirty="0" smtClean="0"/>
              <a:t>La validación se realizó con una muestra de 432, jóvenes y adolescentes de media de edad 14.99,  de diferentes contextos de riesgo. Se administró las escalas ACS: Escala de afrontamiento en forma general, donde se describen  18 patrones adaptativos donde 13 </a:t>
            </a:r>
            <a:r>
              <a:rPr lang="es-ES" baseline="0" dirty="0" err="1" smtClean="0"/>
              <a:t>deellas</a:t>
            </a:r>
            <a:r>
              <a:rPr lang="es-ES" baseline="0" dirty="0" smtClean="0"/>
              <a:t> dieron correlaciones positivas significativas  con los patrones adaptativos positivos y 4 negativas con patrones negativos como falta de adaptación o uso de drogas para reducir las tensiones. La escala de Auto concepto en forma 5, donde de los cinco dimensiones todas excepto el </a:t>
            </a:r>
            <a:r>
              <a:rPr lang="es-ES" baseline="0" dirty="0" err="1" smtClean="0"/>
              <a:t>autoconcepto</a:t>
            </a:r>
            <a:r>
              <a:rPr lang="es-ES" baseline="0" dirty="0" smtClean="0"/>
              <a:t> emocional también dio correlaciones positivas significativas, la </a:t>
            </a:r>
            <a:r>
              <a:rPr lang="es-ES" baseline="0" dirty="0" err="1" smtClean="0"/>
              <a:t>Brief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resilience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scale</a:t>
            </a:r>
            <a:r>
              <a:rPr lang="es-ES" baseline="0" dirty="0" smtClean="0"/>
              <a:t>, que evalúa la </a:t>
            </a:r>
            <a:r>
              <a:rPr lang="es-ES" baseline="0" dirty="0" err="1" smtClean="0"/>
              <a:t>resiliencia</a:t>
            </a:r>
            <a:r>
              <a:rPr lang="es-ES" baseline="0" dirty="0" smtClean="0"/>
              <a:t> en su factor individual, la correlación fue de .424 positiva, en relación con el </a:t>
            </a:r>
            <a:r>
              <a:rPr lang="es-ES" baseline="0" dirty="0" err="1" smtClean="0"/>
              <a:t>item</a:t>
            </a:r>
            <a:r>
              <a:rPr lang="es-ES" baseline="0" dirty="0" smtClean="0"/>
              <a:t> que evaluaba el estado anímico, ¿ estas deprimido o triste? Fue correlación significativa negativa de -3.91. Se confirmo la estructura factorial de tres factores, Interacción familiar, Interacción con otros y  habilidades individuales. A nivel de consistencia interna la </a:t>
            </a:r>
            <a:r>
              <a:rPr lang="es-ES" baseline="0" dirty="0" err="1" smtClean="0"/>
              <a:t>alpha</a:t>
            </a:r>
            <a:r>
              <a:rPr lang="es-ES" baseline="0" dirty="0" smtClean="0"/>
              <a:t> para toda la escala fue muy buena de .877, en cuanto el análisis e la varianza en función de genero, etnia y edad solo se encontró diferencias significativas a nivel de etnia, apoyando así la importancia del proceso adaptativo. Finalmente el test </a:t>
            </a:r>
            <a:r>
              <a:rPr lang="mr-IN" baseline="0" dirty="0" smtClean="0"/>
              <a:t>–</a:t>
            </a:r>
            <a:r>
              <a:rPr lang="es-ES" baseline="0" dirty="0" err="1" smtClean="0"/>
              <a:t>rtest</a:t>
            </a:r>
            <a:r>
              <a:rPr lang="es-ES" baseline="0" dirty="0" smtClean="0"/>
              <a:t> con una muestra de 169 participantes mostré la estabilidad de las puntuaciones en un período de 2 meses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705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Tiene</a:t>
            </a:r>
            <a:r>
              <a:rPr lang="es-ES" baseline="0" dirty="0" smtClean="0"/>
              <a:t> relación con el dominio: </a:t>
            </a:r>
            <a:r>
              <a:rPr lang="es-ES" dirty="0" smtClean="0"/>
              <a:t>Calidad educativa i crianza:</a:t>
            </a:r>
            <a:r>
              <a:rPr lang="es-ES" baseline="0" dirty="0" smtClean="0"/>
              <a:t> cuidados físicos y </a:t>
            </a:r>
            <a:r>
              <a:rPr lang="es-ES" baseline="0" dirty="0" err="1" smtClean="0"/>
              <a:t>psiquicos</a:t>
            </a:r>
            <a:r>
              <a:rPr lang="es-ES" baseline="0" dirty="0" smtClean="0"/>
              <a:t>,</a:t>
            </a:r>
            <a:r>
              <a:rPr lang="es-ES" dirty="0" smtClean="0"/>
              <a:t> pero si os </a:t>
            </a:r>
            <a:r>
              <a:rPr lang="es-ES" dirty="0" err="1" smtClean="0"/>
              <a:t>fijais</a:t>
            </a:r>
            <a:r>
              <a:rPr lang="es-ES" dirty="0" smtClean="0"/>
              <a:t> el </a:t>
            </a:r>
            <a:r>
              <a:rPr lang="es-ES" dirty="0" err="1" smtClean="0"/>
              <a:t>item</a:t>
            </a:r>
            <a:r>
              <a:rPr lang="es-ES" dirty="0" smtClean="0"/>
              <a:t> 27</a:t>
            </a:r>
            <a:r>
              <a:rPr lang="es-ES" baseline="0" dirty="0" smtClean="0"/>
              <a:t> i 15 hace referencia a la comunidad, esto se debe al concepto amplio  de familia que aquí se tiene, que obviamente no es el mismo que en </a:t>
            </a:r>
            <a:r>
              <a:rPr lang="es-ES" baseline="0" dirty="0" err="1" smtClean="0"/>
              <a:t>paises</a:t>
            </a:r>
            <a:r>
              <a:rPr lang="es-ES" baseline="0" dirty="0" smtClean="0"/>
              <a:t> como </a:t>
            </a:r>
            <a:r>
              <a:rPr lang="es-ES" baseline="0" dirty="0" err="1" smtClean="0"/>
              <a:t>canada</a:t>
            </a:r>
            <a:r>
              <a:rPr lang="es-ES" baseline="0" dirty="0" smtClean="0"/>
              <a:t>, estos </a:t>
            </a:r>
            <a:r>
              <a:rPr lang="es-ES" baseline="0" dirty="0" err="1" smtClean="0"/>
              <a:t>items</a:t>
            </a:r>
            <a:r>
              <a:rPr lang="es-ES" baseline="0" dirty="0" smtClean="0"/>
              <a:t> se agrupaban en el dominio de comunidad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201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valores en verde son </a:t>
            </a:r>
            <a:r>
              <a:rPr lang="es-ES" dirty="0" err="1" smtClean="0"/>
              <a:t>items</a:t>
            </a:r>
            <a:r>
              <a:rPr lang="es-ES" dirty="0" smtClean="0"/>
              <a:t> de la escala original que fueron reformulados como por ejemplo el 22:</a:t>
            </a:r>
            <a:r>
              <a:rPr lang="es-ES" baseline="0" dirty="0" smtClean="0"/>
              <a:t> el original era: Participo en diversas actividades religiosas, con las entrevistas se amplió el concepto para incrementar su relevancia y comprensión,  el 19 era  soy tratado con igualdad dentro de mi comunidad.</a:t>
            </a:r>
          </a:p>
          <a:p>
            <a:r>
              <a:rPr lang="es-ES" baseline="0" dirty="0" smtClean="0"/>
              <a:t>Si os </a:t>
            </a:r>
            <a:r>
              <a:rPr lang="es-ES" baseline="0" dirty="0" err="1" smtClean="0"/>
              <a:t>fijais</a:t>
            </a:r>
            <a:r>
              <a:rPr lang="es-ES" baseline="0" dirty="0" smtClean="0"/>
              <a:t> los </a:t>
            </a:r>
            <a:r>
              <a:rPr lang="es-ES" baseline="0" dirty="0" err="1" smtClean="0"/>
              <a:t>items</a:t>
            </a:r>
            <a:r>
              <a:rPr lang="es-ES" baseline="0" dirty="0" smtClean="0"/>
              <a:t> 2, 31 i 32, en rojo son </a:t>
            </a:r>
            <a:r>
              <a:rPr lang="es-ES" baseline="0" dirty="0" err="1" smtClean="0"/>
              <a:t>items</a:t>
            </a:r>
            <a:r>
              <a:rPr lang="es-ES" baseline="0" dirty="0" smtClean="0"/>
              <a:t> desarrollados a partir de las entrevistas relacionados con los aspectos: </a:t>
            </a:r>
            <a:r>
              <a:rPr lang="es-ES" baseline="0" dirty="0" err="1" smtClean="0"/>
              <a:t>apyo</a:t>
            </a:r>
            <a:r>
              <a:rPr lang="es-ES" baseline="0" dirty="0" smtClean="0"/>
              <a:t> de los otros, relaciones significativas, y el contexto educativo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52E79-3466-4CCA-B465-EA2C3A0768B7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7218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036" name="Rectangle 3164"/>
          <p:cNvSpPr>
            <a:spLocks noGrp="1" noChangeArrowheads="1"/>
          </p:cNvSpPr>
          <p:nvPr>
            <p:ph type="ctrTitle"/>
          </p:nvPr>
        </p:nvSpPr>
        <p:spPr>
          <a:xfrm>
            <a:off x="3429000" y="1828800"/>
            <a:ext cx="5334000" cy="2362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67037" name="Rectangle 316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95" name="Rectangle 3166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96" name="Rectangle 3167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CA"/>
          </a:p>
        </p:txBody>
      </p:sp>
      <p:sp>
        <p:nvSpPr>
          <p:cNvPr id="97" name="Rectangle 316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  <p:pic>
        <p:nvPicPr>
          <p:cNvPr id="98" name="Picture 97" descr="Logo2B&amp;W.jpg.jpg"/>
          <p:cNvPicPr>
            <a:picLocks noChangeAspect="1"/>
          </p:cNvPicPr>
          <p:nvPr/>
        </p:nvPicPr>
        <p:blipFill>
          <a:blip r:embed="rId2" cstate="print"/>
          <a:srcRect r="14254"/>
          <a:stretch>
            <a:fillRect/>
          </a:stretch>
        </p:blipFill>
        <p:spPr>
          <a:xfrm>
            <a:off x="398462" y="2492896"/>
            <a:ext cx="2883459" cy="1238928"/>
          </a:xfrm>
          <a:prstGeom prst="rect">
            <a:avLst/>
          </a:prstGeom>
        </p:spPr>
      </p:pic>
      <p:pic>
        <p:nvPicPr>
          <p:cNvPr id="99" name="Picture 98" descr="pptheadertitle.jpg"/>
          <p:cNvPicPr>
            <a:picLocks noChangeAspect="1"/>
          </p:cNvPicPr>
          <p:nvPr userDrawn="1"/>
        </p:nvPicPr>
        <p:blipFill>
          <a:blip r:embed="rId3" cstate="print"/>
          <a:srcRect l="18112" t="9446" b="69301"/>
          <a:stretch>
            <a:fillRect/>
          </a:stretch>
        </p:blipFill>
        <p:spPr>
          <a:xfrm>
            <a:off x="0" y="0"/>
            <a:ext cx="9144000" cy="17728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46063" y="930275"/>
            <a:ext cx="8212137" cy="5332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234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18/11/17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724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8188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5634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8221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410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6394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09218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1573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8744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33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160" descr="pptheader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1464269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659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465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 smtClean="0"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4659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 xmlns:p14="http://schemas.microsoft.com/office/powerpoint/2010/main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8427D-EA04-4662-A803-CFE3F5177F26}" type="datetimeFigureOut">
              <a:rPr lang="en-US" smtClean="0"/>
              <a:pPr/>
              <a:t>18/11/17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F5A64-061F-4D00-9472-21B64DFF6B7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B86BD5-13AB-475C-BFED-870A7B1E9957}" type="datetimeFigureOut">
              <a:rPr lang="en-CA" smtClean="0"/>
              <a:pPr/>
              <a:t>18/11/17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216951-7C8E-444F-813D-60CBFDCB5FF0}" type="slidenum">
              <a:rPr lang="en-CA" smtClean="0"/>
              <a:pPr/>
              <a:t>‹Nr.›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40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rsw.sagepub.com/content/early/2011/11/22/1049731511428619.abstract?rss=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g"/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i="1" dirty="0" smtClean="0">
                <a:solidFill>
                  <a:schemeClr val="accent2"/>
                </a:solidFill>
              </a:rPr>
              <a:t>Resilience across cultures</a:t>
            </a:r>
            <a:r>
              <a:rPr lang="es-ES" sz="4800" i="1" dirty="0" smtClean="0"/>
              <a:t/>
            </a:r>
            <a:br>
              <a:rPr lang="es-ES" sz="4800" i="1" dirty="0" smtClean="0"/>
            </a:br>
            <a:r>
              <a:rPr lang="es-ES" sz="4800" dirty="0" smtClean="0"/>
              <a:t/>
            </a:r>
            <a:br>
              <a:rPr lang="es-ES" sz="4800" dirty="0" smtClean="0"/>
            </a:br>
            <a:r>
              <a:rPr lang="es-ES" sz="4800" dirty="0" smtClean="0"/>
              <a:t>Validación de la escala </a:t>
            </a:r>
            <a:r>
              <a:rPr lang="en-GB" sz="4400" b="1" dirty="0" smtClean="0"/>
              <a:t>Child Youth Resilience Measure-32</a:t>
            </a:r>
            <a:endParaRPr lang="en-GB" sz="4400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2987824" y="4453128"/>
            <a:ext cx="5976664" cy="1352136"/>
          </a:xfrm>
        </p:spPr>
        <p:txBody>
          <a:bodyPr>
            <a:normAutofit fontScale="47500" lnSpcReduction="20000"/>
          </a:bodyPr>
          <a:lstStyle/>
          <a:p>
            <a:pPr algn="r"/>
            <a:endParaRPr lang="es-ES" sz="1800" dirty="0" smtClean="0"/>
          </a:p>
          <a:p>
            <a:pPr algn="r"/>
            <a:endParaRPr lang="es-ES" sz="1800" dirty="0"/>
          </a:p>
          <a:p>
            <a:pPr algn="r"/>
            <a:r>
              <a:rPr lang="es-ES" sz="1700" dirty="0" smtClean="0"/>
              <a:t>MARIA LLISTOSELLA PIÑERO</a:t>
            </a:r>
          </a:p>
          <a:p>
            <a:pPr algn="r"/>
            <a:r>
              <a:rPr lang="es-ES" sz="1700" dirty="0" smtClean="0"/>
              <a:t>Departamento de psicología de la salud y psicología  del </a:t>
            </a:r>
            <a:r>
              <a:rPr lang="es-ES" sz="1700" dirty="0" smtClean="0"/>
              <a:t>deporte</a:t>
            </a:r>
          </a:p>
          <a:p>
            <a:pPr algn="r"/>
            <a:r>
              <a:rPr lang="es-ES" sz="2100" dirty="0" smtClean="0"/>
              <a:t>	</a:t>
            </a:r>
            <a:r>
              <a:rPr lang="en-CA" sz="2100" dirty="0"/>
              <a:t>Linda Liebenberg, PhD</a:t>
            </a:r>
          </a:p>
          <a:p>
            <a:pPr algn="r"/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4365104"/>
            <a:ext cx="2736304" cy="188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34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idx="4294967295"/>
          </p:nvPr>
        </p:nvSpPr>
        <p:spPr>
          <a:xfrm>
            <a:off x="1600200" y="260648"/>
            <a:ext cx="7543800" cy="1054100"/>
          </a:xfrm>
        </p:spPr>
        <p:txBody>
          <a:bodyPr/>
          <a:lstStyle/>
          <a:p>
            <a:r>
              <a:rPr lang="es-ES" dirty="0" smtClean="0"/>
              <a:t>CYRM-32 </a:t>
            </a:r>
            <a:r>
              <a:rPr lang="es-ES" i="1" dirty="0" smtClean="0">
                <a:solidFill>
                  <a:srgbClr val="9B2D1F"/>
                </a:solidFill>
              </a:rPr>
              <a:t>Dominios</a:t>
            </a:r>
            <a:endParaRPr lang="es-ES" i="1" dirty="0">
              <a:solidFill>
                <a:srgbClr val="9B2D1F"/>
              </a:solidFill>
            </a:endParaRPr>
          </a:p>
        </p:txBody>
      </p:sp>
      <p:sp>
        <p:nvSpPr>
          <p:cNvPr id="8" name="Marcador de texto vertical 7"/>
          <p:cNvSpPr>
            <a:spLocks noGrp="1"/>
          </p:cNvSpPr>
          <p:nvPr>
            <p:ph idx="4294967295"/>
          </p:nvPr>
        </p:nvSpPr>
        <p:spPr>
          <a:xfrm>
            <a:off x="755576" y="1772816"/>
            <a:ext cx="7543800" cy="4022725"/>
          </a:xfrm>
        </p:spPr>
        <p:txBody>
          <a:bodyPr>
            <a:normAutofit fontScale="92500" lnSpcReduction="20000"/>
          </a:bodyPr>
          <a:lstStyle/>
          <a:p>
            <a:r>
              <a:rPr lang="es-ES" u="sng" dirty="0" smtClean="0">
                <a:solidFill>
                  <a:srgbClr val="9B2D1F"/>
                </a:solidFill>
              </a:rPr>
              <a:t>INTERACCIÓN FAMILIAR</a:t>
            </a:r>
          </a:p>
          <a:p>
            <a:endParaRPr lang="es-ES" dirty="0" smtClean="0">
              <a:solidFill>
                <a:srgbClr val="9B2D1F"/>
              </a:solidFill>
            </a:endParaRPr>
          </a:p>
          <a:p>
            <a:r>
              <a:rPr lang="es-ES" dirty="0" smtClean="0">
                <a:solidFill>
                  <a:srgbClr val="9B2D1F"/>
                </a:solidFill>
              </a:rPr>
              <a:t>Ítems: 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17</a:t>
            </a:r>
            <a:r>
              <a:rPr lang="es-ES" dirty="0">
                <a:solidFill>
                  <a:srgbClr val="800000"/>
                </a:solidFill>
              </a:rPr>
              <a:t>. </a:t>
            </a:r>
            <a:r>
              <a:rPr lang="es-ES" dirty="0"/>
              <a:t>Mi familia me apoya en los momentos difíciles</a:t>
            </a:r>
            <a:endParaRPr lang="es-ES_tradnl" dirty="0"/>
          </a:p>
          <a:p>
            <a:r>
              <a:rPr lang="es-ES" dirty="0">
                <a:solidFill>
                  <a:srgbClr val="800000"/>
                </a:solidFill>
              </a:rPr>
              <a:t>24. </a:t>
            </a:r>
            <a:r>
              <a:rPr lang="es-ES" dirty="0"/>
              <a:t>Me siento a salvo junto a mis padres o tutores</a:t>
            </a:r>
            <a:endParaRPr lang="es-ES_tradnl" dirty="0"/>
          </a:p>
          <a:p>
            <a:r>
              <a:rPr lang="es-ES" dirty="0">
                <a:solidFill>
                  <a:srgbClr val="800000"/>
                </a:solidFill>
              </a:rPr>
              <a:t>6. </a:t>
            </a:r>
            <a:r>
              <a:rPr lang="es-ES" dirty="0"/>
              <a:t>Mis padres o tutores lo saben todo sobre mí</a:t>
            </a:r>
            <a:endParaRPr lang="es-ES_tradnl" dirty="0"/>
          </a:p>
          <a:p>
            <a:r>
              <a:rPr lang="es-ES" dirty="0">
                <a:solidFill>
                  <a:srgbClr val="800000"/>
                </a:solidFill>
              </a:rPr>
              <a:t>26. </a:t>
            </a:r>
            <a:r>
              <a:rPr lang="es-ES" dirty="0"/>
              <a:t>Disfruto de las tradiciones familiares con mis padres o tutores</a:t>
            </a:r>
            <a:endParaRPr lang="es-ES_tradnl" dirty="0"/>
          </a:p>
          <a:p>
            <a:r>
              <a:rPr lang="es-ES" dirty="0">
                <a:solidFill>
                  <a:srgbClr val="800000"/>
                </a:solidFill>
              </a:rPr>
              <a:t>12. </a:t>
            </a:r>
            <a:r>
              <a:rPr lang="es-ES" dirty="0"/>
              <a:t>Hablo sobre como me siento con mi familia o tutores legales</a:t>
            </a:r>
            <a:endParaRPr lang="es-ES_tradnl" dirty="0"/>
          </a:p>
          <a:p>
            <a:r>
              <a:rPr lang="es-ES" dirty="0">
                <a:solidFill>
                  <a:srgbClr val="800000"/>
                </a:solidFill>
              </a:rPr>
              <a:t>27. </a:t>
            </a:r>
            <a:r>
              <a:rPr lang="es-ES" u="sng" dirty="0"/>
              <a:t>Disfruto de las tradiciones de mi comunidad</a:t>
            </a:r>
            <a:endParaRPr lang="es-ES_tradnl" u="sng" dirty="0"/>
          </a:p>
          <a:p>
            <a:r>
              <a:rPr lang="es-ES" dirty="0">
                <a:solidFill>
                  <a:srgbClr val="800000"/>
                </a:solidFill>
              </a:rPr>
              <a:t>15</a:t>
            </a:r>
            <a:r>
              <a:rPr lang="es-ES" dirty="0"/>
              <a:t>. </a:t>
            </a:r>
            <a:r>
              <a:rPr lang="es-ES" u="sng" dirty="0"/>
              <a:t>Sé donde acudir dentro de mi comunidad, cuando tengo algún problema</a:t>
            </a:r>
            <a:endParaRPr lang="es-ES_tradnl" u="sng" dirty="0"/>
          </a:p>
          <a:p>
            <a:pPr marL="0" indent="0">
              <a:buNone/>
            </a:pP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220072" y="1916832"/>
            <a:ext cx="331236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dirty="0" smtClean="0">
              <a:solidFill>
                <a:srgbClr val="9B2D1F"/>
              </a:solidFill>
            </a:endParaRPr>
          </a:p>
          <a:p>
            <a:r>
              <a:rPr lang="en-CA" dirty="0" err="1" smtClean="0">
                <a:solidFill>
                  <a:srgbClr val="9B2D1F"/>
                </a:solidFill>
              </a:rPr>
              <a:t>Cronbach</a:t>
            </a:r>
            <a:r>
              <a:rPr lang="en-CA" dirty="0" smtClean="0">
                <a:solidFill>
                  <a:srgbClr val="9B2D1F"/>
                </a:solidFill>
              </a:rPr>
              <a:t> alpha: </a:t>
            </a:r>
            <a:r>
              <a:rPr lang="es-ES" dirty="0" smtClean="0">
                <a:solidFill>
                  <a:srgbClr val="9B2D1F"/>
                </a:solidFill>
              </a:rPr>
              <a:t>.792</a:t>
            </a:r>
          </a:p>
          <a:p>
            <a:r>
              <a:rPr lang="es-ES" dirty="0" smtClean="0">
                <a:solidFill>
                  <a:srgbClr val="9B2D1F"/>
                </a:solidFill>
              </a:rPr>
              <a:t>Pearson </a:t>
            </a:r>
            <a:r>
              <a:rPr lang="es-ES" dirty="0">
                <a:solidFill>
                  <a:srgbClr val="9B2D1F"/>
                </a:solidFill>
              </a:rPr>
              <a:t>test- re test: .784 (</a:t>
            </a:r>
            <a:r>
              <a:rPr lang="es-ES" i="1" dirty="0">
                <a:solidFill>
                  <a:srgbClr val="9B2D1F"/>
                </a:solidFill>
              </a:rPr>
              <a:t>p</a:t>
            </a:r>
            <a:r>
              <a:rPr lang="es-ES" dirty="0">
                <a:solidFill>
                  <a:srgbClr val="9B2D1F"/>
                </a:solidFill>
              </a:rPr>
              <a:t>&lt;.01)</a:t>
            </a:r>
          </a:p>
          <a:p>
            <a:endParaRPr lang="es-ES" dirty="0">
              <a:solidFill>
                <a:srgbClr val="9B2D1F"/>
              </a:solidFill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39552" y="1484784"/>
            <a:ext cx="7992888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236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idx="4294967295"/>
          </p:nvPr>
        </p:nvSpPr>
        <p:spPr>
          <a:xfrm>
            <a:off x="1600200" y="260648"/>
            <a:ext cx="7543800" cy="720080"/>
          </a:xfrm>
        </p:spPr>
        <p:txBody>
          <a:bodyPr/>
          <a:lstStyle/>
          <a:p>
            <a:r>
              <a:rPr lang="es-ES" dirty="0" smtClean="0"/>
              <a:t>CYRM-32 </a:t>
            </a:r>
            <a:r>
              <a:rPr lang="es-ES" i="1" dirty="0" smtClean="0">
                <a:solidFill>
                  <a:srgbClr val="9B2D1F"/>
                </a:solidFill>
              </a:rPr>
              <a:t>Dominios</a:t>
            </a:r>
            <a:endParaRPr lang="es-ES" i="1" dirty="0">
              <a:solidFill>
                <a:srgbClr val="9B2D1F"/>
              </a:solidFill>
            </a:endParaRPr>
          </a:p>
        </p:txBody>
      </p:sp>
      <p:sp>
        <p:nvSpPr>
          <p:cNvPr id="8" name="Marcador de texto vertical 7"/>
          <p:cNvSpPr>
            <a:spLocks noGrp="1"/>
          </p:cNvSpPr>
          <p:nvPr>
            <p:ph idx="4294967295"/>
          </p:nvPr>
        </p:nvSpPr>
        <p:spPr>
          <a:xfrm>
            <a:off x="395536" y="1196752"/>
            <a:ext cx="8424936" cy="5112568"/>
          </a:xfrm>
        </p:spPr>
        <p:txBody>
          <a:bodyPr>
            <a:normAutofit fontScale="92500" lnSpcReduction="20000"/>
          </a:bodyPr>
          <a:lstStyle/>
          <a:p>
            <a:r>
              <a:rPr lang="es-ES" u="sng" dirty="0" smtClean="0">
                <a:solidFill>
                  <a:srgbClr val="9B2D1F"/>
                </a:solidFill>
              </a:rPr>
              <a:t>INTERACCIÓN CON OTROS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9B2D1F"/>
                </a:solidFill>
              </a:rPr>
              <a:t>Ítems: </a:t>
            </a:r>
            <a:r>
              <a:rPr lang="es-ES" b="1" dirty="0"/>
              <a:t> </a:t>
            </a:r>
            <a:endParaRPr lang="es-ES_tradnl" dirty="0"/>
          </a:p>
          <a:p>
            <a:r>
              <a:rPr lang="es-ES" dirty="0" smtClean="0">
                <a:solidFill>
                  <a:srgbClr val="800000"/>
                </a:solidFill>
              </a:rPr>
              <a:t>2. </a:t>
            </a:r>
            <a:r>
              <a:rPr lang="es-ES" dirty="0" smtClean="0">
                <a:solidFill>
                  <a:srgbClr val="DF6C5D"/>
                </a:solidFill>
              </a:rPr>
              <a:t>Mis valores me permiten una relación positiva con mi entorno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14. </a:t>
            </a:r>
            <a:r>
              <a:rPr lang="es-ES" dirty="0" smtClean="0"/>
              <a:t>Mis amigos me apoyan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11. </a:t>
            </a:r>
            <a:r>
              <a:rPr lang="es-ES" dirty="0" smtClean="0"/>
              <a:t>La gente piensa que soy una persona divertida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7. </a:t>
            </a:r>
            <a:r>
              <a:rPr lang="es-ES" dirty="0" smtClean="0"/>
              <a:t>Si tengo hambre, siempre hay suficiente comida para alimentarme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18. </a:t>
            </a:r>
            <a:r>
              <a:rPr lang="es-ES" dirty="0" smtClean="0"/>
              <a:t>Mis amigos me apoyan en los momentos difíciles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16. </a:t>
            </a:r>
            <a:r>
              <a:rPr lang="es-ES" dirty="0" smtClean="0"/>
              <a:t>Siento que formo parte de mi escuela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19</a:t>
            </a:r>
            <a:r>
              <a:rPr lang="es-ES" dirty="0" smtClean="0">
                <a:solidFill>
                  <a:srgbClr val="008000"/>
                </a:solidFill>
              </a:rPr>
              <a:t>. Siento que soy tratado con igualdad por las personas que me rodean, a pesar de que hayan diferencias de etnia, género, religión o cultura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22. </a:t>
            </a:r>
            <a:r>
              <a:rPr lang="es-ES" dirty="0" smtClean="0">
                <a:solidFill>
                  <a:srgbClr val="008000"/>
                </a:solidFill>
              </a:rPr>
              <a:t>Participo en actividades fuera de la escuela (deportivas, religiosas, artísticas, voluntariado…)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31. </a:t>
            </a:r>
            <a:r>
              <a:rPr lang="es-ES" dirty="0" smtClean="0">
                <a:solidFill>
                  <a:srgbClr val="DF6C5D"/>
                </a:solidFill>
              </a:rPr>
              <a:t>Doy apoyo a mis compañeros</a:t>
            </a:r>
          </a:p>
          <a:p>
            <a:r>
              <a:rPr lang="es-ES" dirty="0" smtClean="0">
                <a:solidFill>
                  <a:srgbClr val="800000"/>
                </a:solidFill>
              </a:rPr>
              <a:t>32. </a:t>
            </a:r>
            <a:r>
              <a:rPr lang="es-ES" dirty="0" smtClean="0">
                <a:solidFill>
                  <a:srgbClr val="DF6C5D"/>
                </a:solidFill>
              </a:rPr>
              <a:t>Tengo personas de referencia que me sirven de guía y apoyo</a:t>
            </a:r>
          </a:p>
          <a:p>
            <a:endParaRPr lang="es-ES" dirty="0" smtClean="0">
              <a:solidFill>
                <a:srgbClr val="9B2D1F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652120" y="1124744"/>
            <a:ext cx="331236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dirty="0" smtClean="0">
              <a:solidFill>
                <a:srgbClr val="9B2D1F"/>
              </a:solidFill>
            </a:endParaRPr>
          </a:p>
          <a:p>
            <a:r>
              <a:rPr lang="en-CA" dirty="0" err="1" smtClean="0">
                <a:solidFill>
                  <a:srgbClr val="9B2D1F"/>
                </a:solidFill>
              </a:rPr>
              <a:t>Cronbach</a:t>
            </a:r>
            <a:r>
              <a:rPr lang="en-CA" dirty="0" smtClean="0">
                <a:solidFill>
                  <a:srgbClr val="9B2D1F"/>
                </a:solidFill>
              </a:rPr>
              <a:t> alpha: </a:t>
            </a:r>
            <a:r>
              <a:rPr lang="es-ES" dirty="0" smtClean="0">
                <a:solidFill>
                  <a:srgbClr val="9B2D1F"/>
                </a:solidFill>
              </a:rPr>
              <a:t>.715 </a:t>
            </a:r>
          </a:p>
          <a:p>
            <a:r>
              <a:rPr lang="es-ES" dirty="0" smtClean="0">
                <a:solidFill>
                  <a:srgbClr val="9B2D1F"/>
                </a:solidFill>
              </a:rPr>
              <a:t>Pearson </a:t>
            </a:r>
            <a:r>
              <a:rPr lang="es-ES" dirty="0">
                <a:solidFill>
                  <a:srgbClr val="9B2D1F"/>
                </a:solidFill>
              </a:rPr>
              <a:t>test- re test: .</a:t>
            </a:r>
            <a:r>
              <a:rPr lang="es-ES" dirty="0" smtClean="0">
                <a:solidFill>
                  <a:srgbClr val="9B2D1F"/>
                </a:solidFill>
              </a:rPr>
              <a:t>781 </a:t>
            </a:r>
            <a:r>
              <a:rPr lang="es-ES" dirty="0">
                <a:solidFill>
                  <a:srgbClr val="9B2D1F"/>
                </a:solidFill>
              </a:rPr>
              <a:t>(</a:t>
            </a:r>
            <a:r>
              <a:rPr lang="es-ES" i="1" dirty="0">
                <a:solidFill>
                  <a:srgbClr val="9B2D1F"/>
                </a:solidFill>
              </a:rPr>
              <a:t>p</a:t>
            </a:r>
            <a:r>
              <a:rPr lang="es-ES" dirty="0">
                <a:solidFill>
                  <a:srgbClr val="9B2D1F"/>
                </a:solidFill>
              </a:rPr>
              <a:t>&lt;.01)</a:t>
            </a:r>
          </a:p>
          <a:p>
            <a:endParaRPr lang="es-ES" dirty="0">
              <a:solidFill>
                <a:srgbClr val="9B2D1F"/>
              </a:solidFill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39552" y="1052736"/>
            <a:ext cx="7992888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200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7543800" cy="720080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/>
              <a:t>CYRM-32 </a:t>
            </a:r>
            <a:r>
              <a:rPr lang="es-ES" sz="4000" i="1" dirty="0" smtClean="0">
                <a:solidFill>
                  <a:srgbClr val="9B2D1F"/>
                </a:solidFill>
              </a:rPr>
              <a:t>Dominios</a:t>
            </a:r>
            <a:endParaRPr lang="es-ES" sz="4000" i="1" dirty="0">
              <a:solidFill>
                <a:srgbClr val="9B2D1F"/>
              </a:solidFill>
            </a:endParaRPr>
          </a:p>
        </p:txBody>
      </p:sp>
      <p:sp>
        <p:nvSpPr>
          <p:cNvPr id="8" name="Marcador de texto vertical 7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568952" cy="5256584"/>
          </a:xfrm>
        </p:spPr>
        <p:txBody>
          <a:bodyPr>
            <a:normAutofit fontScale="47500" lnSpcReduction="20000"/>
          </a:bodyPr>
          <a:lstStyle/>
          <a:p>
            <a:r>
              <a:rPr lang="es-ES" sz="4200" u="sng" dirty="0" smtClean="0">
                <a:solidFill>
                  <a:srgbClr val="9B2D1F"/>
                </a:solidFill>
              </a:rPr>
              <a:t>HABILIDADES INDIVIDUALES</a:t>
            </a:r>
          </a:p>
          <a:p>
            <a:r>
              <a:rPr lang="es-ES" sz="5100" dirty="0" smtClean="0">
                <a:solidFill>
                  <a:srgbClr val="9B2D1F"/>
                </a:solidFill>
              </a:rPr>
              <a:t>Ítems: </a:t>
            </a:r>
            <a:r>
              <a:rPr lang="es-ES" sz="7200" b="1" dirty="0"/>
              <a:t>  </a:t>
            </a:r>
            <a:endParaRPr lang="es-ES_tradnl" sz="7200" dirty="0"/>
          </a:p>
          <a:p>
            <a:r>
              <a:rPr lang="es-ES" sz="4200" dirty="0">
                <a:solidFill>
                  <a:srgbClr val="800000"/>
                </a:solidFill>
              </a:rPr>
              <a:t>1</a:t>
            </a:r>
            <a:r>
              <a:rPr lang="es-ES" sz="4200" dirty="0" smtClean="0">
                <a:solidFill>
                  <a:srgbClr val="800000"/>
                </a:solidFill>
              </a:rPr>
              <a:t>. </a:t>
            </a:r>
            <a:r>
              <a:rPr lang="es-ES" sz="4200" dirty="0" smtClean="0">
                <a:solidFill>
                  <a:srgbClr val="008000"/>
                </a:solidFill>
              </a:rPr>
              <a:t>Conozco </a:t>
            </a:r>
            <a:r>
              <a:rPr lang="es-ES" sz="4200" dirty="0">
                <a:solidFill>
                  <a:srgbClr val="008000"/>
                </a:solidFill>
              </a:rPr>
              <a:t>a personas que son un ejemplo a seguir</a:t>
            </a:r>
            <a:endParaRPr lang="es-ES_tradnl" sz="4200" dirty="0">
              <a:solidFill>
                <a:srgbClr val="008000"/>
              </a:solidFill>
            </a:endParaRPr>
          </a:p>
          <a:p>
            <a:r>
              <a:rPr lang="es-ES" sz="4200" dirty="0">
                <a:solidFill>
                  <a:srgbClr val="800000"/>
                </a:solidFill>
              </a:rPr>
              <a:t>3. </a:t>
            </a:r>
            <a:r>
              <a:rPr lang="es-ES" sz="4200" dirty="0">
                <a:solidFill>
                  <a:srgbClr val="008000"/>
                </a:solidFill>
              </a:rPr>
              <a:t>Tener una educación académica es importante para mi</a:t>
            </a:r>
            <a:endParaRPr lang="es-ES_tradnl" sz="4200" dirty="0">
              <a:solidFill>
                <a:srgbClr val="008000"/>
              </a:solidFill>
            </a:endParaRPr>
          </a:p>
          <a:p>
            <a:r>
              <a:rPr lang="es-ES" sz="4200" dirty="0">
                <a:solidFill>
                  <a:srgbClr val="800000"/>
                </a:solidFill>
              </a:rPr>
              <a:t>4. </a:t>
            </a:r>
            <a:r>
              <a:rPr lang="es-ES" sz="4200" dirty="0"/>
              <a:t>Sé comportarme teniendo en cuenta las normas sociales</a:t>
            </a:r>
            <a:endParaRPr lang="es-ES_tradnl" sz="4200" dirty="0"/>
          </a:p>
          <a:p>
            <a:r>
              <a:rPr lang="es-ES" sz="4200" dirty="0">
                <a:solidFill>
                  <a:srgbClr val="800000"/>
                </a:solidFill>
              </a:rPr>
              <a:t>5. </a:t>
            </a:r>
            <a:r>
              <a:rPr lang="es-ES" sz="4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Ante algún problema soy consciente de mis emociones y actúo según como me siento en el momento.</a:t>
            </a:r>
            <a:endParaRPr lang="es-ES_tradnl" sz="4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s-ES" sz="4200" dirty="0">
                <a:solidFill>
                  <a:srgbClr val="800000"/>
                </a:solidFill>
              </a:rPr>
              <a:t>8. </a:t>
            </a:r>
            <a:r>
              <a:rPr lang="es-ES" sz="4200" dirty="0"/>
              <a:t>Intento finalizar todo lo que empiezo</a:t>
            </a:r>
            <a:endParaRPr lang="es-ES_tradnl" sz="4200" dirty="0"/>
          </a:p>
          <a:p>
            <a:r>
              <a:rPr lang="es-ES" sz="4200" dirty="0">
                <a:solidFill>
                  <a:srgbClr val="800000"/>
                </a:solidFill>
              </a:rPr>
              <a:t>9</a:t>
            </a:r>
            <a:r>
              <a:rPr lang="es-ES" sz="4200" dirty="0" smtClean="0">
                <a:solidFill>
                  <a:srgbClr val="800000"/>
                </a:solidFill>
              </a:rPr>
              <a:t>. </a:t>
            </a:r>
            <a:r>
              <a:rPr lang="es-ES" sz="4200" dirty="0" smtClean="0">
                <a:solidFill>
                  <a:srgbClr val="008000"/>
                </a:solidFill>
              </a:rPr>
              <a:t>Tengo </a:t>
            </a:r>
            <a:r>
              <a:rPr lang="es-ES" sz="4200" dirty="0">
                <a:solidFill>
                  <a:srgbClr val="008000"/>
                </a:solidFill>
              </a:rPr>
              <a:t>fe y confianza en mí para conseguir mis objetivos</a:t>
            </a:r>
            <a:endParaRPr lang="es-ES_tradnl" sz="4200" dirty="0">
              <a:solidFill>
                <a:srgbClr val="008000"/>
              </a:solidFill>
            </a:endParaRPr>
          </a:p>
          <a:p>
            <a:r>
              <a:rPr lang="es-ES" sz="4200" dirty="0">
                <a:solidFill>
                  <a:srgbClr val="800000"/>
                </a:solidFill>
              </a:rPr>
              <a:t>10. </a:t>
            </a:r>
            <a:r>
              <a:rPr lang="es-ES" sz="4200" dirty="0">
                <a:solidFill>
                  <a:srgbClr val="DF6C5D"/>
                </a:solidFill>
              </a:rPr>
              <a:t>A pesar de las dificultades suelo sonreír. Me considero una persona con buen sentido del humor</a:t>
            </a:r>
            <a:endParaRPr lang="es-ES_tradnl" sz="4200" dirty="0">
              <a:solidFill>
                <a:srgbClr val="DF6C5D"/>
              </a:solidFill>
            </a:endParaRPr>
          </a:p>
          <a:p>
            <a:r>
              <a:rPr lang="es-ES" sz="4200" dirty="0">
                <a:solidFill>
                  <a:srgbClr val="800000"/>
                </a:solidFill>
              </a:rPr>
              <a:t>13. </a:t>
            </a:r>
            <a:r>
              <a:rPr lang="es-ES" sz="4200" dirty="0"/>
              <a:t>Puedo solucionar mis problemas sin hacerme daño ni hacer daño a terceras personas ( por ejemplo sin caer en adicciones como la droga y sin usar la violencia</a:t>
            </a:r>
            <a:r>
              <a:rPr lang="es-ES" sz="4200" dirty="0" smtClean="0"/>
              <a:t>)</a:t>
            </a:r>
            <a:endParaRPr lang="es-ES_tradnl" sz="4200" dirty="0"/>
          </a:p>
        </p:txBody>
      </p:sp>
      <p:sp>
        <p:nvSpPr>
          <p:cNvPr id="9" name="Rectángulo 8"/>
          <p:cNvSpPr/>
          <p:nvPr/>
        </p:nvSpPr>
        <p:spPr>
          <a:xfrm>
            <a:off x="5508104" y="1124744"/>
            <a:ext cx="331236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dirty="0" smtClean="0">
              <a:solidFill>
                <a:srgbClr val="9B2D1F"/>
              </a:solidFill>
            </a:endParaRPr>
          </a:p>
          <a:p>
            <a:r>
              <a:rPr lang="en-CA" dirty="0" err="1" smtClean="0">
                <a:solidFill>
                  <a:srgbClr val="9B2D1F"/>
                </a:solidFill>
              </a:rPr>
              <a:t>Cronbach</a:t>
            </a:r>
            <a:r>
              <a:rPr lang="en-CA" dirty="0" smtClean="0">
                <a:solidFill>
                  <a:srgbClr val="9B2D1F"/>
                </a:solidFill>
              </a:rPr>
              <a:t> alpha: </a:t>
            </a:r>
            <a:r>
              <a:rPr lang="es-ES" dirty="0" smtClean="0">
                <a:solidFill>
                  <a:srgbClr val="9B2D1F"/>
                </a:solidFill>
              </a:rPr>
              <a:t>.778 </a:t>
            </a:r>
          </a:p>
          <a:p>
            <a:r>
              <a:rPr lang="es-ES" dirty="0" smtClean="0">
                <a:solidFill>
                  <a:srgbClr val="9B2D1F"/>
                </a:solidFill>
              </a:rPr>
              <a:t>Pearson </a:t>
            </a:r>
            <a:r>
              <a:rPr lang="es-ES" dirty="0">
                <a:solidFill>
                  <a:srgbClr val="9B2D1F"/>
                </a:solidFill>
              </a:rPr>
              <a:t>test- re test: .</a:t>
            </a:r>
            <a:r>
              <a:rPr lang="es-ES" dirty="0" smtClean="0">
                <a:solidFill>
                  <a:srgbClr val="9B2D1F"/>
                </a:solidFill>
              </a:rPr>
              <a:t>787 (</a:t>
            </a:r>
            <a:r>
              <a:rPr lang="es-ES" i="1" dirty="0">
                <a:solidFill>
                  <a:srgbClr val="9B2D1F"/>
                </a:solidFill>
              </a:rPr>
              <a:t>p</a:t>
            </a:r>
            <a:r>
              <a:rPr lang="es-ES" dirty="0">
                <a:solidFill>
                  <a:srgbClr val="9B2D1F"/>
                </a:solidFill>
              </a:rPr>
              <a:t>&lt;.01)</a:t>
            </a:r>
          </a:p>
          <a:p>
            <a:endParaRPr lang="es-ES" dirty="0">
              <a:solidFill>
                <a:srgbClr val="9B2D1F"/>
              </a:solidFill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67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idx="4294967295"/>
          </p:nvPr>
        </p:nvSpPr>
        <p:spPr>
          <a:xfrm>
            <a:off x="683568" y="260648"/>
            <a:ext cx="7543800" cy="720080"/>
          </a:xfrm>
        </p:spPr>
        <p:txBody>
          <a:bodyPr>
            <a:normAutofit/>
          </a:bodyPr>
          <a:lstStyle/>
          <a:p>
            <a:pPr algn="ctr"/>
            <a:r>
              <a:rPr lang="es-ES" sz="4000" i="1" dirty="0" smtClean="0">
                <a:solidFill>
                  <a:srgbClr val="9B2D1F"/>
                </a:solidFill>
              </a:rPr>
              <a:t>Dominios</a:t>
            </a:r>
            <a:endParaRPr lang="es-ES" sz="4000" i="1" dirty="0">
              <a:solidFill>
                <a:srgbClr val="9B2D1F"/>
              </a:solidFill>
            </a:endParaRPr>
          </a:p>
        </p:txBody>
      </p:sp>
      <p:sp>
        <p:nvSpPr>
          <p:cNvPr id="8" name="Marcador de texto vertical 7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568952" cy="5256584"/>
          </a:xfrm>
        </p:spPr>
        <p:txBody>
          <a:bodyPr>
            <a:normAutofit fontScale="55000" lnSpcReduction="20000"/>
          </a:bodyPr>
          <a:lstStyle/>
          <a:p>
            <a:r>
              <a:rPr lang="es-ES" sz="4200" u="sng" dirty="0">
                <a:solidFill>
                  <a:srgbClr val="9B2D1F"/>
                </a:solidFill>
              </a:rPr>
              <a:t>HABILIDADES </a:t>
            </a:r>
            <a:r>
              <a:rPr lang="es-ES" sz="4200" u="sng" dirty="0" smtClean="0">
                <a:solidFill>
                  <a:srgbClr val="9B2D1F"/>
                </a:solidFill>
              </a:rPr>
              <a:t>INDIVIDUALES</a:t>
            </a:r>
          </a:p>
          <a:p>
            <a:endParaRPr lang="es-ES" sz="4200" dirty="0"/>
          </a:p>
          <a:p>
            <a:pPr marL="0" indent="0">
              <a:buNone/>
            </a:pPr>
            <a:r>
              <a:rPr lang="es-ES" sz="3600" dirty="0" smtClean="0">
                <a:solidFill>
                  <a:srgbClr val="800000"/>
                </a:solidFill>
              </a:rPr>
              <a:t> 20</a:t>
            </a:r>
            <a:r>
              <a:rPr lang="es-ES" sz="3600" dirty="0">
                <a:solidFill>
                  <a:srgbClr val="800000"/>
                </a:solidFill>
              </a:rPr>
              <a:t>. </a:t>
            </a:r>
            <a:r>
              <a:rPr lang="es-ES" sz="3600" dirty="0"/>
              <a:t>Puedo demostrar a los demás que soy una persona adulta y responsable</a:t>
            </a:r>
            <a:endParaRPr lang="es-ES_tradnl" sz="3600" dirty="0"/>
          </a:p>
          <a:p>
            <a:r>
              <a:rPr lang="es-ES" sz="3600" dirty="0">
                <a:solidFill>
                  <a:srgbClr val="800000"/>
                </a:solidFill>
              </a:rPr>
              <a:t>21. </a:t>
            </a:r>
            <a:r>
              <a:rPr lang="es-ES" sz="3600" dirty="0"/>
              <a:t>Soy consciente de mis puntos fuertes</a:t>
            </a:r>
            <a:endParaRPr lang="es-ES_tradnl" sz="3600" dirty="0"/>
          </a:p>
          <a:p>
            <a:r>
              <a:rPr lang="es-ES" sz="3600" dirty="0">
                <a:solidFill>
                  <a:srgbClr val="800000"/>
                </a:solidFill>
              </a:rPr>
              <a:t>23. </a:t>
            </a:r>
            <a:r>
              <a:rPr lang="es-ES" sz="3600" dirty="0">
                <a:solidFill>
                  <a:srgbClr val="DF6C5D"/>
                </a:solidFill>
              </a:rPr>
              <a:t>Mi fortaleza me ayuda a seguir adelante y alcanzar mis objetivos</a:t>
            </a:r>
            <a:endParaRPr lang="es-ES_tradnl" sz="3600" dirty="0">
              <a:solidFill>
                <a:srgbClr val="DF6C5D"/>
              </a:solidFill>
            </a:endParaRPr>
          </a:p>
          <a:p>
            <a:r>
              <a:rPr lang="es-ES" sz="3600" dirty="0">
                <a:solidFill>
                  <a:srgbClr val="800000"/>
                </a:solidFill>
              </a:rPr>
              <a:t>25. </a:t>
            </a:r>
            <a:r>
              <a:rPr lang="es-ES" sz="3600" dirty="0"/>
              <a:t>Tengo la oportunidad de desarrollar habilidades que me serán útiles en el futuro ( habilidades relacionadas con un oficio y habilidades sociales)</a:t>
            </a:r>
            <a:endParaRPr lang="es-ES_tradnl" sz="3600" dirty="0"/>
          </a:p>
          <a:p>
            <a:r>
              <a:rPr lang="es-ES" sz="3600" dirty="0">
                <a:solidFill>
                  <a:srgbClr val="800000"/>
                </a:solidFill>
              </a:rPr>
              <a:t>28. </a:t>
            </a:r>
            <a:r>
              <a:rPr lang="es-ES" sz="3600" dirty="0">
                <a:solidFill>
                  <a:srgbClr val="DF6C5D"/>
                </a:solidFill>
              </a:rPr>
              <a:t>Tengo aspiraciones y una visión de futuro clara y realista</a:t>
            </a:r>
            <a:endParaRPr lang="es-ES_tradnl" sz="3600" dirty="0">
              <a:solidFill>
                <a:srgbClr val="DF6C5D"/>
              </a:solidFill>
            </a:endParaRPr>
          </a:p>
          <a:p>
            <a:r>
              <a:rPr lang="es-ES" sz="3600" dirty="0">
                <a:solidFill>
                  <a:srgbClr val="800000"/>
                </a:solidFill>
              </a:rPr>
              <a:t>29. </a:t>
            </a:r>
            <a:r>
              <a:rPr lang="es-ES" sz="3600" dirty="0">
                <a:solidFill>
                  <a:srgbClr val="DF6C5D"/>
                </a:solidFill>
              </a:rPr>
              <a:t>Tiendo a  tomar mis propias decisiones y no me dejo llevar por los demás</a:t>
            </a:r>
            <a:endParaRPr lang="es-ES_tradnl" sz="3600" dirty="0">
              <a:solidFill>
                <a:srgbClr val="DF6C5D"/>
              </a:solidFill>
            </a:endParaRPr>
          </a:p>
          <a:p>
            <a:r>
              <a:rPr lang="es-ES" sz="3600" dirty="0">
                <a:solidFill>
                  <a:srgbClr val="800000"/>
                </a:solidFill>
              </a:rPr>
              <a:t>30. </a:t>
            </a:r>
            <a:r>
              <a:rPr lang="es-ES" sz="3600" dirty="0">
                <a:solidFill>
                  <a:srgbClr val="DF6C5D"/>
                </a:solidFill>
              </a:rPr>
              <a:t>Soy capaz de adaptarme a los cambios</a:t>
            </a:r>
            <a:endParaRPr lang="es-ES_tradnl" sz="3600" dirty="0">
              <a:solidFill>
                <a:srgbClr val="DF6C5D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endParaRPr lang="es-ES" dirty="0" smtClean="0">
              <a:solidFill>
                <a:srgbClr val="9B2D1F"/>
              </a:solidFill>
            </a:endParaRPr>
          </a:p>
          <a:p>
            <a:r>
              <a:rPr lang="es-ES" b="1" dirty="0"/>
              <a:t> </a:t>
            </a:r>
            <a:endParaRPr lang="es-ES" dirty="0">
              <a:solidFill>
                <a:srgbClr val="000000"/>
              </a:solidFill>
            </a:endParaRPr>
          </a:p>
        </p:txBody>
      </p:sp>
      <p:cxnSp>
        <p:nvCxnSpPr>
          <p:cNvPr id="11" name="Conector recto 10"/>
          <p:cNvCxnSpPr/>
          <p:nvPr/>
        </p:nvCxnSpPr>
        <p:spPr>
          <a:xfrm>
            <a:off x="539552" y="980728"/>
            <a:ext cx="7992888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670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/>
          <a:lstStyle/>
          <a:p>
            <a:pPr algn="ctr"/>
            <a:r>
              <a:rPr lang="es-ES" dirty="0"/>
              <a:t>CYRM-32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ES" sz="2400" b="1" i="1" dirty="0">
                <a:solidFill>
                  <a:srgbClr val="800000"/>
                </a:solidFill>
              </a:rPr>
              <a:t>Comprender y ampliar el conocimiento de los procesos </a:t>
            </a:r>
            <a:r>
              <a:rPr lang="es-ES" sz="2400" b="1" i="1" dirty="0" err="1" smtClean="0">
                <a:solidFill>
                  <a:srgbClr val="800000"/>
                </a:solidFill>
              </a:rPr>
              <a:t>resilientes</a:t>
            </a:r>
            <a:endParaRPr lang="es-ES" sz="2400" b="1" i="1" dirty="0" smtClean="0">
              <a:solidFill>
                <a:srgbClr val="8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400" b="1" i="1" dirty="0">
                <a:solidFill>
                  <a:srgbClr val="800000"/>
                </a:solidFill>
              </a:rPr>
              <a:t>Contribuir a la validación internacional de la escala CYRM-28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b="1" i="1" dirty="0">
                <a:solidFill>
                  <a:srgbClr val="800000"/>
                </a:solidFill>
              </a:rPr>
              <a:t>Evaluación de la </a:t>
            </a:r>
            <a:r>
              <a:rPr lang="es-ES" sz="2400" b="1" i="1" dirty="0" err="1">
                <a:solidFill>
                  <a:srgbClr val="800000"/>
                </a:solidFill>
              </a:rPr>
              <a:t>resiliencia</a:t>
            </a:r>
            <a:r>
              <a:rPr lang="es-ES" sz="2400" b="1" i="1" dirty="0">
                <a:solidFill>
                  <a:srgbClr val="800000"/>
                </a:solidFill>
              </a:rPr>
              <a:t> en un marco socio ecológico en jóvenes en riesgo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s-ES" sz="2400" b="1" i="1" dirty="0">
                <a:solidFill>
                  <a:srgbClr val="800000"/>
                </a:solidFill>
              </a:rPr>
              <a:t>Elaboración de una propuesta de intervención para la promoción de la </a:t>
            </a:r>
            <a:r>
              <a:rPr lang="es-ES" sz="2400" b="1" i="1" dirty="0" err="1">
                <a:solidFill>
                  <a:srgbClr val="800000"/>
                </a:solidFill>
              </a:rPr>
              <a:t>resiliencia</a:t>
            </a:r>
            <a:endParaRPr lang="es-ES" sz="2400" b="1" i="1" dirty="0">
              <a:solidFill>
                <a:srgbClr val="80000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ES" sz="2400" b="1" i="1" dirty="0">
                <a:solidFill>
                  <a:srgbClr val="800000"/>
                </a:solidFill>
              </a:rPr>
              <a:t>Evaluación de intervenciones en promoción de la </a:t>
            </a:r>
            <a:r>
              <a:rPr lang="es-ES" sz="2400" b="1" i="1" dirty="0" err="1">
                <a:solidFill>
                  <a:srgbClr val="800000"/>
                </a:solidFill>
              </a:rPr>
              <a:t>resiliencia</a:t>
            </a:r>
            <a:endParaRPr lang="es-ES" sz="2400" b="1" i="1" dirty="0">
              <a:solidFill>
                <a:srgbClr val="800000"/>
              </a:solidFill>
            </a:endParaRPr>
          </a:p>
          <a:p>
            <a:endParaRPr lang="es-ES" b="1" i="1" dirty="0">
              <a:solidFill>
                <a:srgbClr val="80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640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352928" cy="604867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 dirty="0"/>
              <a:t>References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dirty="0"/>
              <a:t>DeMichelis, C. (2016). Relational resilience: An interdisciplinary Perspective. In C. DeMichelis &amp; M. Ferrari (Eds.),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i="1" dirty="0"/>
              <a:t>Child and Adolescent Resilience within medical contexts: Integrating research and practice</a:t>
            </a:r>
            <a:r>
              <a:rPr lang="en-CA" sz="1400" dirty="0"/>
              <a:t> (pp. 1-10). Springer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 err="1">
                <a:solidFill>
                  <a:schemeClr val="tx1"/>
                </a:solidFill>
              </a:rPr>
              <a:t>Emirbayer</a:t>
            </a:r>
            <a:r>
              <a:rPr lang="en-GB" sz="1400" dirty="0">
                <a:solidFill>
                  <a:schemeClr val="tx1"/>
                </a:solidFill>
              </a:rPr>
              <a:t>, M. (1997). Manifesto for a relational sociology 1. </a:t>
            </a:r>
            <a:r>
              <a:rPr lang="en-GB" sz="1400" i="1" dirty="0">
                <a:solidFill>
                  <a:schemeClr val="tx1"/>
                </a:solidFill>
              </a:rPr>
              <a:t>American Journal of Sociology, 103</a:t>
            </a:r>
            <a:r>
              <a:rPr lang="en-GB" sz="1400" dirty="0">
                <a:solidFill>
                  <a:schemeClr val="tx1"/>
                </a:solidFill>
              </a:rPr>
              <a:t>(2), 281-317.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dirty="0"/>
              <a:t>Halim, M. L., Yoshikawa, H., &amp; </a:t>
            </a:r>
            <a:r>
              <a:rPr lang="en-CA" sz="1400" dirty="0" err="1"/>
              <a:t>Amodio</a:t>
            </a:r>
            <a:r>
              <a:rPr lang="en-CA" sz="1400" dirty="0"/>
              <a:t>, D. M. (2013). Cross-generational effects of discrimination among immigrant mothers: Perceived discrimination predicts child's healthcare visits for illness. </a:t>
            </a:r>
            <a:r>
              <a:rPr lang="en-CA" sz="1400" i="1" dirty="0"/>
              <a:t>Health Psychology, 32</a:t>
            </a:r>
            <a:r>
              <a:rPr lang="en-CA" sz="1400" dirty="0"/>
              <a:t>(2), 203-211. DOI: 10.1037/a0027279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dirty="0"/>
              <a:t>Liebenberg, L., &amp; Moore, J. C. (available online first). </a:t>
            </a:r>
            <a:r>
              <a:rPr lang="en-GB" sz="1400" dirty="0"/>
              <a:t>A social ecological measure of resilience for adults: The RRC-ARM. Social Indicators Research. DOI: </a:t>
            </a:r>
            <a:r>
              <a:rPr lang="en-US" sz="1400" dirty="0"/>
              <a:t>10.1007/s11205-016-1523-y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/>
              <a:t>Liebenberg, L., Ungar, M., &amp; Van de Vijver, F. (2012). </a:t>
            </a:r>
            <a:r>
              <a:rPr lang="en-GB" sz="1400" dirty="0">
                <a:hlinkClick r:id="rId3"/>
              </a:rPr>
              <a:t>Validation of the Child and Youth Resilience Measure-28 (CYRM-28) among Canadian youth.</a:t>
            </a:r>
            <a:r>
              <a:rPr lang="en-GB" sz="1400" dirty="0"/>
              <a:t> Research of Social Work Practice, 22 (2), 219-226.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dirty="0"/>
              <a:t>Masten, A.S. (2014). </a:t>
            </a:r>
            <a:r>
              <a:rPr lang="en-CA" sz="1400" i="1" dirty="0"/>
              <a:t>Ordinary Magic: Resilience in Development</a:t>
            </a:r>
            <a:r>
              <a:rPr lang="en-CA" sz="1400" dirty="0"/>
              <a:t>. The Guilford Press.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Rich, M., &amp; </a:t>
            </a:r>
            <a:r>
              <a:rPr lang="en-US" sz="1400" dirty="0" err="1"/>
              <a:t>Chalfen</a:t>
            </a:r>
            <a:r>
              <a:rPr lang="en-US" sz="1400" dirty="0"/>
              <a:t>, R. (1999). Showing and telling asthma: Children teaching </a:t>
            </a:r>
            <a:r>
              <a:rPr lang="en-ZA" sz="1400" dirty="0"/>
              <a:t>physicians with visual narrative. </a:t>
            </a:r>
            <a:r>
              <a:rPr lang="en-ZA" sz="1400" i="1" dirty="0"/>
              <a:t>Visual sociology, 14</a:t>
            </a:r>
            <a:r>
              <a:rPr lang="en-ZA" sz="1400" dirty="0"/>
              <a:t>, 51-71.</a:t>
            </a:r>
            <a:endParaRPr lang="en-CA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dirty="0"/>
              <a:t>Rich, M., </a:t>
            </a:r>
            <a:r>
              <a:rPr lang="en-CA" sz="1400" dirty="0" err="1"/>
              <a:t>Patachnick</a:t>
            </a:r>
            <a:r>
              <a:rPr lang="en-CA" sz="1400" dirty="0"/>
              <a:t>, J., &amp; </a:t>
            </a:r>
            <a:r>
              <a:rPr lang="en-CA" sz="1400" dirty="0" err="1"/>
              <a:t>Chalfen</a:t>
            </a:r>
            <a:r>
              <a:rPr lang="en-CA" sz="1400" dirty="0"/>
              <a:t>, R. (2002). Visual illness narratives of asthma: Explanatory models and health-related behaviour. </a:t>
            </a:r>
            <a:r>
              <a:rPr lang="en-CA" sz="1400" i="1" dirty="0"/>
              <a:t>American Journal of Health Behaviour, 26</a:t>
            </a:r>
            <a:r>
              <a:rPr lang="en-CA" sz="1400" dirty="0"/>
              <a:t>(6), 442-453.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 err="1">
                <a:solidFill>
                  <a:schemeClr val="tx1"/>
                </a:solidFill>
              </a:rPr>
              <a:t>Salamon</a:t>
            </a:r>
            <a:r>
              <a:rPr lang="en-GB" sz="1400" dirty="0">
                <a:solidFill>
                  <a:schemeClr val="tx1"/>
                </a:solidFill>
              </a:rPr>
              <a:t>, K.S., Schwartz, L.A., &amp; Barakat, L.P. (2016). Resilience in Paediatric Sickle Cell Disease and Cancer: Social ecology indicators of health-related quality of life. </a:t>
            </a:r>
            <a:r>
              <a:rPr lang="en-CA" sz="1400" dirty="0"/>
              <a:t>In C. DeMichelis &amp; M. Ferrari (Eds.), </a:t>
            </a:r>
            <a:r>
              <a:rPr lang="en-CA" sz="1400" i="1" dirty="0"/>
              <a:t>Child and Adolescent Resilience within medical contexts: Integrating research and practice</a:t>
            </a:r>
            <a:r>
              <a:rPr lang="en-CA" sz="1400" dirty="0"/>
              <a:t> (pp. 77-101). Springer.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tx1"/>
                </a:solidFill>
              </a:rPr>
              <a:t>Sanders, J., Munford, R., </a:t>
            </a:r>
            <a:r>
              <a:rPr lang="en-NZ" sz="1400" dirty="0" err="1">
                <a:solidFill>
                  <a:schemeClr val="tx1"/>
                </a:solidFill>
              </a:rPr>
              <a:t>Thimasarn</a:t>
            </a:r>
            <a:r>
              <a:rPr lang="en-NZ" sz="1400" dirty="0">
                <a:solidFill>
                  <a:schemeClr val="tx1"/>
                </a:solidFill>
              </a:rPr>
              <a:t>-Anwar, T., &amp; </a:t>
            </a:r>
            <a:r>
              <a:rPr lang="en-GB" sz="1400" dirty="0">
                <a:solidFill>
                  <a:schemeClr val="tx1"/>
                </a:solidFill>
              </a:rPr>
              <a:t>Liebenberg, L. (available online first). Validation of the Child and Youth Resilience Measure (CYRM-28) on a sample of at-risk New Zealand Youth. </a:t>
            </a:r>
            <a:r>
              <a:rPr lang="en-ZA" sz="1400" dirty="0">
                <a:solidFill>
                  <a:schemeClr val="tx1"/>
                </a:solidFill>
              </a:rPr>
              <a:t>Research on Social Work Practice. </a:t>
            </a:r>
            <a:r>
              <a:rPr lang="en-US" sz="1400" dirty="0">
                <a:solidFill>
                  <a:schemeClr val="tx1"/>
                </a:solidFill>
              </a:rPr>
              <a:t>DOI: 10.1177/1049731515614102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dirty="0">
                <a:solidFill>
                  <a:schemeClr val="tx1"/>
                </a:solidFill>
              </a:rPr>
              <a:t>Ungar, M., &amp; Liebenberg, L., (2011). Assessing Resilience across Cultures Using Mixed-Methods: Construction of the Child and Youth Resilience Measure-28. Journal of Mixed-Methods Research, 5(2), 126-149. DOI: 10.1177/1558689811400607 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dirty="0">
                <a:solidFill>
                  <a:schemeClr val="tx1"/>
                </a:solidFill>
              </a:rPr>
              <a:t>Van de Riet, P., </a:t>
            </a:r>
            <a:r>
              <a:rPr lang="en-CA" sz="1400" dirty="0" err="1">
                <a:solidFill>
                  <a:schemeClr val="tx1"/>
                </a:solidFill>
              </a:rPr>
              <a:t>Jitsacorn</a:t>
            </a:r>
            <a:r>
              <a:rPr lang="en-CA" sz="1400" dirty="0">
                <a:solidFill>
                  <a:schemeClr val="tx1"/>
                </a:solidFill>
              </a:rPr>
              <a:t>, C., </a:t>
            </a:r>
            <a:r>
              <a:rPr lang="en-CA" sz="1400" dirty="0" err="1">
                <a:solidFill>
                  <a:schemeClr val="tx1"/>
                </a:solidFill>
              </a:rPr>
              <a:t>Junlapeeya</a:t>
            </a:r>
            <a:r>
              <a:rPr lang="en-CA" sz="1400" dirty="0">
                <a:solidFill>
                  <a:schemeClr val="tx1"/>
                </a:solidFill>
              </a:rPr>
              <a:t>, P., </a:t>
            </a:r>
            <a:r>
              <a:rPr lang="en-CA" sz="1400" dirty="0" err="1">
                <a:solidFill>
                  <a:schemeClr val="tx1"/>
                </a:solidFill>
              </a:rPr>
              <a:t>Dedkhard</a:t>
            </a:r>
            <a:r>
              <a:rPr lang="en-CA" sz="1400" dirty="0"/>
              <a:t>, S., &amp; </a:t>
            </a:r>
            <a:r>
              <a:rPr lang="en-CA" sz="1400" dirty="0" err="1"/>
              <a:t>Thursby</a:t>
            </a:r>
            <a:r>
              <a:rPr lang="en-CA" sz="1400" dirty="0"/>
              <a:t>, P. (2014). Nurses stories of a 'Fairy Garden' healing haven for sick children. </a:t>
            </a:r>
            <a:r>
              <a:rPr lang="en-CA" sz="1400" i="1" dirty="0"/>
              <a:t>Journal of clinical nursing</a:t>
            </a:r>
            <a:r>
              <a:rPr lang="en-CA" sz="1400" dirty="0"/>
              <a:t>. DOI: 10.1111/joen.12637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CA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dirty="0"/>
              <a:t>Zand, B.K., Liebenberg, L., &amp; </a:t>
            </a:r>
            <a:r>
              <a:rPr lang="en-CA" sz="1400" dirty="0" err="1"/>
              <a:t>Shamloo</a:t>
            </a:r>
            <a:r>
              <a:rPr lang="en-CA" sz="1400" dirty="0"/>
              <a:t>, Z. S. (2017). Validation of the factorial structure of the Child and Youth Resilience Measure (CYRM) for use with Iranian youth. Child Indicators Research, 10(3), 797-809. </a:t>
            </a:r>
            <a:r>
              <a:rPr lang="en-US" sz="1400" dirty="0"/>
              <a:t>DOI: 10.1007/s12187-016-9412-0 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4142546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2238000"/>
          </a:xfrm>
        </p:spPr>
        <p:txBody>
          <a:bodyPr>
            <a:normAutofit/>
          </a:bodyPr>
          <a:lstStyle/>
          <a:p>
            <a:pPr algn="ctr"/>
            <a:r>
              <a:rPr lang="es-ES" sz="5400" dirty="0" smtClean="0">
                <a:solidFill>
                  <a:srgbClr val="800000"/>
                </a:solidFill>
              </a:rPr>
              <a:t>¡Muchas gracias</a:t>
            </a:r>
            <a:r>
              <a:rPr lang="es-ES" sz="5400" dirty="0" smtClean="0">
                <a:solidFill>
                  <a:srgbClr val="800000"/>
                </a:solidFill>
              </a:rPr>
              <a:t>!</a:t>
            </a:r>
            <a:br>
              <a:rPr lang="es-ES" sz="5400" dirty="0" smtClean="0">
                <a:solidFill>
                  <a:srgbClr val="800000"/>
                </a:solidFill>
              </a:rPr>
            </a:br>
            <a:r>
              <a:rPr lang="es-ES" sz="5400" dirty="0" err="1" smtClean="0">
                <a:solidFill>
                  <a:srgbClr val="800000"/>
                </a:solidFill>
              </a:rPr>
              <a:t>Thank</a:t>
            </a:r>
            <a:r>
              <a:rPr lang="es-ES" sz="5400" dirty="0" smtClean="0">
                <a:solidFill>
                  <a:srgbClr val="800000"/>
                </a:solidFill>
              </a:rPr>
              <a:t> </a:t>
            </a:r>
            <a:r>
              <a:rPr lang="es-ES" sz="5400" dirty="0" err="1" smtClean="0">
                <a:solidFill>
                  <a:srgbClr val="800000"/>
                </a:solidFill>
              </a:rPr>
              <a:t>you</a:t>
            </a:r>
            <a:r>
              <a:rPr lang="es-ES" sz="5400" dirty="0" smtClean="0">
                <a:solidFill>
                  <a:srgbClr val="800000"/>
                </a:solidFill>
              </a:rPr>
              <a:t>!</a:t>
            </a:r>
            <a:endParaRPr lang="es-ES" sz="5400" dirty="0">
              <a:solidFill>
                <a:srgbClr val="80000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1331640" y="4725144"/>
            <a:ext cx="7543800" cy="114300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</a:pPr>
            <a:r>
              <a:rPr lang="en-CA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Linda Liebenberg </a:t>
            </a:r>
            <a:r>
              <a:rPr lang="en-US" dirty="0" err="1"/>
              <a:t>phd</a:t>
            </a:r>
            <a:r>
              <a:rPr lang="en-US" dirty="0"/>
              <a:t>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Maria Llistosella </a:t>
            </a:r>
            <a:endParaRPr lang="en-US" dirty="0"/>
          </a:p>
          <a:p>
            <a:endParaRPr lang="es-ES" dirty="0"/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068960"/>
            <a:ext cx="2930869" cy="293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10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47864" y="260648"/>
            <a:ext cx="5472608" cy="6453336"/>
          </a:xfrm>
        </p:spPr>
        <p:txBody>
          <a:bodyPr>
            <a:normAutofit/>
          </a:bodyPr>
          <a:lstStyle/>
          <a:p>
            <a:r>
              <a:rPr lang="es-ES" sz="4800" b="1" dirty="0" smtClean="0">
                <a:latin typeface="+mj-lt"/>
              </a:rPr>
              <a:t>Agenda: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4100" dirty="0" smtClean="0"/>
              <a:t>Modelo socio ecológico de la </a:t>
            </a:r>
            <a:r>
              <a:rPr lang="es-ES" sz="4100" dirty="0" err="1" smtClean="0"/>
              <a:t>resiliencia</a:t>
            </a:r>
            <a:endParaRPr lang="es-ES" sz="4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ES" sz="4100" dirty="0" err="1" smtClean="0"/>
              <a:t>Origins</a:t>
            </a:r>
            <a:r>
              <a:rPr lang="es-ES" sz="4100" dirty="0" smtClean="0"/>
              <a:t> and </a:t>
            </a:r>
            <a:r>
              <a:rPr lang="es-ES" sz="4100" dirty="0" err="1" smtClean="0"/>
              <a:t>early</a:t>
            </a:r>
            <a:r>
              <a:rPr lang="es-ES" sz="4100" dirty="0" smtClean="0"/>
              <a:t> </a:t>
            </a:r>
            <a:r>
              <a:rPr lang="es-ES" sz="4100" dirty="0" err="1" smtClean="0"/>
              <a:t>development</a:t>
            </a:r>
            <a:r>
              <a:rPr lang="es-ES" sz="4100" dirty="0" smtClean="0"/>
              <a:t> of </a:t>
            </a:r>
            <a:r>
              <a:rPr lang="es-ES" sz="4100" dirty="0" err="1" smtClean="0"/>
              <a:t>the</a:t>
            </a:r>
            <a:r>
              <a:rPr lang="es-ES" sz="4100" dirty="0" smtClean="0"/>
              <a:t> CYRM-28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4100" dirty="0" smtClean="0"/>
              <a:t>Adaptaci</a:t>
            </a:r>
            <a:r>
              <a:rPr lang="es-ES" sz="4100" dirty="0" smtClean="0"/>
              <a:t>ón y validación de la CYRM-32</a:t>
            </a:r>
            <a:endParaRPr lang="es-ES" sz="41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57" y="4293096"/>
            <a:ext cx="1567833" cy="15678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95" y="731520"/>
            <a:ext cx="2398356" cy="2983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947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ES_tradnl" sz="6600" dirty="0" smtClean="0"/>
              <a:t>RESILIENCIA SOCIO ECOL</a:t>
            </a:r>
            <a:r>
              <a:rPr lang="es-ES_tradnl" sz="6600" dirty="0" smtClean="0"/>
              <a:t>ÓGICA</a:t>
            </a:r>
            <a:endParaRPr lang="es-ES_tradnl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581128"/>
            <a:ext cx="1567833" cy="156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0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Resiliencia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s-ES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ES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“En </a:t>
            </a:r>
            <a:r>
              <a:rPr lang="es-ES" sz="2400" b="1" dirty="0">
                <a:solidFill>
                  <a:schemeClr val="accent1">
                    <a:lumMod val="50000"/>
                  </a:schemeClr>
                </a:solidFill>
              </a:rPr>
              <a:t>un contexto de 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adversidad, la </a:t>
            </a:r>
            <a:r>
              <a:rPr lang="es-ES" sz="2400" b="1" dirty="0" err="1" smtClean="0">
                <a:solidFill>
                  <a:schemeClr val="accent1">
                    <a:lumMod val="50000"/>
                  </a:schemeClr>
                </a:solidFill>
              </a:rPr>
              <a:t>resiliencia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 es definida como: la capacidad de los individuos para utilizar sus recursos f</a:t>
            </a:r>
            <a:r>
              <a:rPr lang="es-ES" sz="2400" b="1" dirty="0" smtClean="0">
                <a:solidFill>
                  <a:schemeClr val="accent1">
                    <a:lumMod val="50000"/>
                  </a:schemeClr>
                </a:solidFill>
              </a:rPr>
              <a:t>ísicos, psicológicos, sociales y culturales que contribuyen a su bienestar y la capacidad de negociar con el entorno para facilitarlos; para afrontar esta situación y salir transformado de ella”</a:t>
            </a:r>
            <a:endParaRPr lang="es-E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022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094" y="-672301"/>
            <a:ext cx="1567833" cy="1567833"/>
          </a:xfrm>
          <a:prstGeom prst="rect">
            <a:avLst/>
          </a:prstGeom>
        </p:spPr>
      </p:pic>
      <p:sp>
        <p:nvSpPr>
          <p:cNvPr id="11" name="Shape 10"/>
          <p:cNvSpPr/>
          <p:nvPr/>
        </p:nvSpPr>
        <p:spPr>
          <a:xfrm>
            <a:off x="4021738" y="2953658"/>
            <a:ext cx="2454835" cy="2454835"/>
          </a:xfrm>
          <a:prstGeom prst="gear9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4"/>
          <p:cNvSpPr/>
          <p:nvPr/>
        </p:nvSpPr>
        <p:spPr>
          <a:xfrm>
            <a:off x="4295901" y="3510561"/>
            <a:ext cx="1895230" cy="12618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800" kern="1200" dirty="0"/>
              <a:t>Contextual resources</a:t>
            </a:r>
          </a:p>
        </p:txBody>
      </p:sp>
      <p:sp>
        <p:nvSpPr>
          <p:cNvPr id="13" name="Shape 12"/>
          <p:cNvSpPr/>
          <p:nvPr/>
        </p:nvSpPr>
        <p:spPr>
          <a:xfrm>
            <a:off x="1787834" y="2604080"/>
            <a:ext cx="2454835" cy="2454835"/>
          </a:xfrm>
          <a:prstGeom prst="gear9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Shape 4"/>
          <p:cNvSpPr/>
          <p:nvPr/>
        </p:nvSpPr>
        <p:spPr>
          <a:xfrm>
            <a:off x="1979712" y="3356992"/>
            <a:ext cx="2071077" cy="9336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3000" kern="1200" dirty="0"/>
              <a:t>Relational Resources</a:t>
            </a:r>
          </a:p>
        </p:txBody>
      </p:sp>
      <p:sp>
        <p:nvSpPr>
          <p:cNvPr id="15" name="Shape 14"/>
          <p:cNvSpPr/>
          <p:nvPr/>
        </p:nvSpPr>
        <p:spPr>
          <a:xfrm>
            <a:off x="2563107" y="489956"/>
            <a:ext cx="2454835" cy="2454835"/>
          </a:xfrm>
          <a:prstGeom prst="gear9">
            <a:avLst/>
          </a:prstGeom>
          <a:solidFill>
            <a:schemeClr val="tx2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Shape 4"/>
          <p:cNvSpPr/>
          <p:nvPr/>
        </p:nvSpPr>
        <p:spPr>
          <a:xfrm>
            <a:off x="2849180" y="1005645"/>
            <a:ext cx="1895230" cy="12618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800" kern="1200" dirty="0"/>
              <a:t>Individual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2800" dirty="0"/>
              <a:t>Resources</a:t>
            </a:r>
            <a:endParaRPr lang="en-CA" sz="2800" kern="1200" dirty="0"/>
          </a:p>
        </p:txBody>
      </p:sp>
      <p:sp>
        <p:nvSpPr>
          <p:cNvPr id="23" name="Circular Arrow 22"/>
          <p:cNvSpPr/>
          <p:nvPr/>
        </p:nvSpPr>
        <p:spPr>
          <a:xfrm rot="17402597">
            <a:off x="1376038" y="688532"/>
            <a:ext cx="2413215" cy="1797788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ircular Arrow 23"/>
          <p:cNvSpPr/>
          <p:nvPr/>
        </p:nvSpPr>
        <p:spPr>
          <a:xfrm rot="2139500">
            <a:off x="4913658" y="2474148"/>
            <a:ext cx="2314034" cy="1765687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ircular Arrow 24"/>
          <p:cNvSpPr/>
          <p:nvPr/>
        </p:nvSpPr>
        <p:spPr>
          <a:xfrm rot="15783655" flipH="1">
            <a:off x="674904" y="2818949"/>
            <a:ext cx="2234228" cy="1897373"/>
          </a:xfrm>
          <a:prstGeom prst="circular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-324544" y="1038204"/>
            <a:ext cx="2398427" cy="1006815"/>
            <a:chOff x="-1440361" y="1911283"/>
            <a:chExt cx="2604900" cy="646331"/>
          </a:xfrm>
        </p:grpSpPr>
        <p:sp>
          <p:nvSpPr>
            <p:cNvPr id="26" name="Rounded Rectangle 25"/>
            <p:cNvSpPr/>
            <p:nvPr/>
          </p:nvSpPr>
          <p:spPr>
            <a:xfrm>
              <a:off x="-863957" y="1911283"/>
              <a:ext cx="1427835" cy="646331"/>
            </a:xfrm>
            <a:prstGeom prst="round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-1440361" y="1911284"/>
              <a:ext cx="2604900" cy="533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FFFF"/>
                  </a:solidFill>
                </a:rPr>
                <a:t>Risk </a:t>
              </a:r>
            </a:p>
            <a:p>
              <a:pPr algn="ctr"/>
              <a:r>
                <a:rPr lang="en-US" sz="2400" dirty="0">
                  <a:solidFill>
                    <a:srgbClr val="FFFFFF"/>
                  </a:solidFill>
                </a:rPr>
                <a:t>Adversity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122708" y="4375203"/>
            <a:ext cx="1842249" cy="1569660"/>
            <a:chOff x="-1637166" y="2295907"/>
            <a:chExt cx="3008923" cy="961400"/>
          </a:xfrm>
        </p:grpSpPr>
        <p:sp>
          <p:nvSpPr>
            <p:cNvPr id="30" name="Rounded Rectangle 29"/>
            <p:cNvSpPr/>
            <p:nvPr/>
          </p:nvSpPr>
          <p:spPr>
            <a:xfrm>
              <a:off x="-1637166" y="2295907"/>
              <a:ext cx="3008923" cy="937589"/>
            </a:xfrm>
            <a:prstGeom prst="roundRect">
              <a:avLst/>
            </a:prstGeom>
            <a:solidFill>
              <a:srgbClr val="1F497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1582413" y="2295907"/>
              <a:ext cx="2833077" cy="961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2400" b="1" dirty="0">
                  <a:solidFill>
                    <a:srgbClr val="FFFFFF"/>
                  </a:solidFill>
                </a:rPr>
                <a:t>Better than expected/ Good </a:t>
              </a:r>
            </a:p>
            <a:p>
              <a:pPr algn="ctr"/>
              <a:r>
                <a:rPr lang="en-CA" sz="2400" b="1" dirty="0">
                  <a:solidFill>
                    <a:srgbClr val="FFFFFF"/>
                  </a:solidFill>
                </a:rPr>
                <a:t>Out-comes</a:t>
              </a:r>
            </a:p>
          </p:txBody>
        </p:sp>
      </p:grpSp>
      <p:sp>
        <p:nvSpPr>
          <p:cNvPr id="33" name="Right Arrow 32"/>
          <p:cNvSpPr/>
          <p:nvPr/>
        </p:nvSpPr>
        <p:spPr>
          <a:xfrm>
            <a:off x="6488920" y="4314599"/>
            <a:ext cx="488712" cy="937589"/>
          </a:xfrm>
          <a:prstGeom prst="rightArrow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71"/>
          <p:cNvSpPr txBox="1"/>
          <p:nvPr/>
        </p:nvSpPr>
        <p:spPr>
          <a:xfrm>
            <a:off x="6948264" y="764704"/>
            <a:ext cx="615553" cy="19419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CA" sz="2800" b="1" dirty="0"/>
              <a:t>CULTURE</a:t>
            </a:r>
          </a:p>
        </p:txBody>
      </p:sp>
      <p:sp>
        <p:nvSpPr>
          <p:cNvPr id="21" name="Left-Right Arrow 67"/>
          <p:cNvSpPr/>
          <p:nvPr/>
        </p:nvSpPr>
        <p:spPr>
          <a:xfrm>
            <a:off x="5724128" y="1556792"/>
            <a:ext cx="898769" cy="511633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/>
              <a:t>The CYRM-28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985" y="4437112"/>
            <a:ext cx="75438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child and youth resilience measure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653136"/>
            <a:ext cx="1567833" cy="156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dirty="0"/>
              <a:t>The CYRM</a:t>
            </a:r>
            <a:r>
              <a:rPr lang="en-GB" dirty="0" smtClean="0"/>
              <a:t>-</a:t>
            </a:r>
            <a:r>
              <a:rPr lang="en-GB" dirty="0" smtClean="0"/>
              <a:t>32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5985" y="4437112"/>
            <a:ext cx="75438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The child and youth resilience measure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653136"/>
            <a:ext cx="1567833" cy="156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838200"/>
          </a:xfrm>
        </p:spPr>
        <p:txBody>
          <a:bodyPr/>
          <a:lstStyle/>
          <a:p>
            <a:r>
              <a:rPr lang="es-ES" dirty="0" smtClean="0"/>
              <a:t>CYRM-32 </a:t>
            </a:r>
            <a:r>
              <a:rPr lang="es-ES" i="1" dirty="0">
                <a:solidFill>
                  <a:schemeClr val="accent2"/>
                </a:solidFill>
              </a:rPr>
              <a:t>P</a:t>
            </a:r>
            <a:r>
              <a:rPr lang="es-ES" i="1" dirty="0" smtClean="0">
                <a:solidFill>
                  <a:schemeClr val="accent2"/>
                </a:solidFill>
              </a:rPr>
              <a:t>roceso</a:t>
            </a:r>
            <a:endParaRPr lang="es-ES" i="1" dirty="0">
              <a:solidFill>
                <a:schemeClr val="accent2"/>
              </a:solidFill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idx="4294967295"/>
          </p:nvPr>
        </p:nvSpPr>
        <p:spPr>
          <a:xfrm>
            <a:off x="179512" y="1556792"/>
            <a:ext cx="3703638" cy="21431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s-ES" dirty="0" smtClean="0"/>
              <a:t>Fase I: </a:t>
            </a:r>
            <a:r>
              <a:rPr lang="es-ES" b="1" dirty="0" smtClean="0"/>
              <a:t>Adaptación cultural</a:t>
            </a:r>
            <a:endParaRPr lang="es-ES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4294967295"/>
          </p:nvPr>
        </p:nvSpPr>
        <p:spPr>
          <a:xfrm>
            <a:off x="6111224" y="1556792"/>
            <a:ext cx="3001962" cy="214312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s-ES" dirty="0" smtClean="0"/>
              <a:t>Fase II: </a:t>
            </a:r>
            <a:r>
              <a:rPr lang="es-ES" b="1" dirty="0" smtClean="0"/>
              <a:t>Validación</a:t>
            </a:r>
            <a:endParaRPr lang="es-ES" dirty="0"/>
          </a:p>
        </p:txBody>
      </p:sp>
      <p:pic>
        <p:nvPicPr>
          <p:cNvPr id="56" name="Imagen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3" y="2132854"/>
            <a:ext cx="4608513" cy="4176465"/>
          </a:xfrm>
          <a:prstGeom prst="rect">
            <a:avLst/>
          </a:prstGeom>
        </p:spPr>
      </p:pic>
      <p:pic>
        <p:nvPicPr>
          <p:cNvPr id="57" name="Imagen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2247498"/>
            <a:ext cx="4427984" cy="2621662"/>
          </a:xfrm>
          <a:prstGeom prst="rect">
            <a:avLst/>
          </a:prstGeom>
        </p:spPr>
      </p:pic>
      <p:sp>
        <p:nvSpPr>
          <p:cNvPr id="59" name="Rectángulo 58"/>
          <p:cNvSpPr/>
          <p:nvPr/>
        </p:nvSpPr>
        <p:spPr>
          <a:xfrm>
            <a:off x="5364088" y="5301208"/>
            <a:ext cx="3384376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400" i="1" dirty="0" smtClean="0">
                <a:solidFill>
                  <a:srgbClr val="9B2D1F"/>
                </a:solidFill>
              </a:rPr>
              <a:t>N</a:t>
            </a:r>
            <a:r>
              <a:rPr lang="en-GB" sz="1400" i="1" dirty="0" smtClean="0">
                <a:solidFill>
                  <a:srgbClr val="9B2D1F"/>
                </a:solidFill>
              </a:rPr>
              <a:t>=</a:t>
            </a:r>
            <a:r>
              <a:rPr lang="en-GB" sz="1400" dirty="0" smtClean="0">
                <a:solidFill>
                  <a:srgbClr val="9B2D1F"/>
                </a:solidFill>
              </a:rPr>
              <a:t> 432 </a:t>
            </a:r>
          </a:p>
          <a:p>
            <a:r>
              <a:rPr lang="es-ES_tradnl" sz="1400" dirty="0" smtClean="0">
                <a:solidFill>
                  <a:srgbClr val="9B2D1F"/>
                </a:solidFill>
              </a:rPr>
              <a:t>Edad= </a:t>
            </a:r>
            <a:r>
              <a:rPr lang="en-GB" sz="1400" dirty="0" smtClean="0">
                <a:solidFill>
                  <a:srgbClr val="9B2D1F"/>
                </a:solidFill>
              </a:rPr>
              <a:t>14.99 (SD=2.234)</a:t>
            </a:r>
            <a:r>
              <a:rPr lang="en-GB" sz="1400" i="1" dirty="0" smtClean="0">
                <a:solidFill>
                  <a:srgbClr val="9B2D1F"/>
                </a:solidFill>
              </a:rPr>
              <a:t> </a:t>
            </a:r>
          </a:p>
        </p:txBody>
      </p:sp>
      <p:cxnSp>
        <p:nvCxnSpPr>
          <p:cNvPr id="63" name="Conector recto 62"/>
          <p:cNvCxnSpPr/>
          <p:nvPr/>
        </p:nvCxnSpPr>
        <p:spPr>
          <a:xfrm>
            <a:off x="755576" y="1340768"/>
            <a:ext cx="7704856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737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CYRM-32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Escala </a:t>
            </a:r>
            <a:r>
              <a:rPr lang="es-ES_tradnl" dirty="0"/>
              <a:t>tipo </a:t>
            </a:r>
            <a:r>
              <a:rPr lang="es-ES_tradnl" dirty="0" err="1"/>
              <a:t>Liker</a:t>
            </a:r>
            <a:r>
              <a:rPr lang="es-ES_tradnl" dirty="0"/>
              <a:t> con 5 puntos </a:t>
            </a:r>
            <a:r>
              <a:rPr lang="es-ES" dirty="0"/>
              <a:t>(1) no en absoluto, (2) poco, (3) algún, (4) un poco, (5) </a:t>
            </a:r>
            <a:r>
              <a:rPr lang="es-ES" dirty="0" smtClean="0"/>
              <a:t>mucho</a:t>
            </a:r>
            <a:endParaRPr lang="es-ES" dirty="0"/>
          </a:p>
          <a:p>
            <a:pPr marL="457200" indent="-457200">
              <a:buFont typeface="+mj-lt"/>
              <a:buAutoNum type="arabicPeriod"/>
            </a:pPr>
            <a:r>
              <a:rPr lang="es-ES_tradnl" dirty="0"/>
              <a:t>C</a:t>
            </a:r>
            <a:r>
              <a:rPr lang="es-ES_tradnl" dirty="0" smtClean="0"/>
              <a:t>ompuesta </a:t>
            </a:r>
            <a:r>
              <a:rPr lang="es-ES_tradnl" dirty="0"/>
              <a:t>por 32 </a:t>
            </a:r>
            <a:r>
              <a:rPr lang="es-ES_tradnl" dirty="0" smtClean="0"/>
              <a:t>ítems en 3 factores</a:t>
            </a:r>
          </a:p>
          <a:p>
            <a:pPr marL="749808" lvl="1" indent="-457200"/>
            <a:r>
              <a:rPr lang="es-ES_tradnl" dirty="0" smtClean="0"/>
              <a:t> </a:t>
            </a:r>
            <a:r>
              <a:rPr lang="es-ES_tradnl" dirty="0">
                <a:solidFill>
                  <a:srgbClr val="69240C"/>
                </a:solidFill>
              </a:rPr>
              <a:t>I</a:t>
            </a:r>
            <a:r>
              <a:rPr lang="es-ES_tradnl" dirty="0" smtClean="0">
                <a:solidFill>
                  <a:srgbClr val="69240C"/>
                </a:solidFill>
              </a:rPr>
              <a:t>nteracción familiar</a:t>
            </a:r>
          </a:p>
          <a:p>
            <a:pPr marL="749808" lvl="1" indent="-457200"/>
            <a:r>
              <a:rPr lang="es-ES_tradnl" dirty="0" smtClean="0"/>
              <a:t> </a:t>
            </a:r>
            <a:r>
              <a:rPr lang="es-ES_tradnl" dirty="0">
                <a:solidFill>
                  <a:srgbClr val="69240C"/>
                </a:solidFill>
              </a:rPr>
              <a:t>I</a:t>
            </a:r>
            <a:r>
              <a:rPr lang="es-ES_tradnl" dirty="0" smtClean="0">
                <a:solidFill>
                  <a:srgbClr val="69240C"/>
                </a:solidFill>
              </a:rPr>
              <a:t>nteracción </a:t>
            </a:r>
            <a:r>
              <a:rPr lang="es-ES_tradnl" dirty="0">
                <a:solidFill>
                  <a:srgbClr val="69240C"/>
                </a:solidFill>
              </a:rPr>
              <a:t>con otros </a:t>
            </a:r>
            <a:endParaRPr lang="es-ES_tradnl" dirty="0"/>
          </a:p>
          <a:p>
            <a:pPr marL="749808" lvl="1" indent="-457200"/>
            <a:r>
              <a:rPr lang="es-ES_tradnl" dirty="0">
                <a:solidFill>
                  <a:srgbClr val="69240C"/>
                </a:solidFill>
              </a:rPr>
              <a:t>H</a:t>
            </a:r>
            <a:r>
              <a:rPr lang="es-ES_tradnl" dirty="0" smtClean="0">
                <a:solidFill>
                  <a:srgbClr val="69240C"/>
                </a:solidFill>
              </a:rPr>
              <a:t>abilidades individuales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>
                <a:solidFill>
                  <a:srgbClr val="9B2D1F"/>
                </a:solidFill>
              </a:rPr>
              <a:t>Pearson test- re test: .695 (</a:t>
            </a:r>
            <a:r>
              <a:rPr lang="es-ES" i="1" dirty="0">
                <a:solidFill>
                  <a:srgbClr val="9B2D1F"/>
                </a:solidFill>
              </a:rPr>
              <a:t>p</a:t>
            </a:r>
            <a:r>
              <a:rPr lang="es-ES" dirty="0">
                <a:solidFill>
                  <a:srgbClr val="9B2D1F"/>
                </a:solidFill>
              </a:rPr>
              <a:t>&lt;.01</a:t>
            </a:r>
            <a:r>
              <a:rPr lang="es-ES" dirty="0" smtClean="0">
                <a:solidFill>
                  <a:srgbClr val="9B2D1F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 smtClean="0">
                <a:solidFill>
                  <a:srgbClr val="9B2D1F"/>
                </a:solidFill>
              </a:rPr>
              <a:t>Cronbach</a:t>
            </a:r>
            <a:r>
              <a:rPr lang="en-GB" dirty="0" smtClean="0">
                <a:solidFill>
                  <a:srgbClr val="9B2D1F"/>
                </a:solidFill>
              </a:rPr>
              <a:t> </a:t>
            </a:r>
            <a:r>
              <a:rPr lang="en-GB" dirty="0">
                <a:solidFill>
                  <a:srgbClr val="9B2D1F"/>
                </a:solidFill>
              </a:rPr>
              <a:t>Alpha</a:t>
            </a:r>
            <a:r>
              <a:rPr lang="es-ES" dirty="0">
                <a:solidFill>
                  <a:srgbClr val="9B2D1F"/>
                </a:solidFill>
              </a:rPr>
              <a:t>: .877</a:t>
            </a:r>
          </a:p>
          <a:p>
            <a:pPr marL="457200" indent="-457200">
              <a:buFont typeface="+mj-lt"/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0323831"/>
      </p:ext>
    </p:extLst>
  </p:cSld>
  <p:clrMapOvr>
    <a:masterClrMapping/>
  </p:clrMapOvr>
</p:sld>
</file>

<file path=ppt/theme/theme1.xml><?xml version="1.0" encoding="utf-8"?>
<a:theme xmlns:a="http://schemas.openxmlformats.org/drawingml/2006/main" name="RRC Presentation Template light">
  <a:themeElements>
    <a:clrScheme name="RRC 1">
      <a:dk1>
        <a:srgbClr val="FFFFFF"/>
      </a:dk1>
      <a:lt1>
        <a:srgbClr val="172B4B"/>
      </a:lt1>
      <a:dk2>
        <a:srgbClr val="FFFFFF"/>
      </a:dk2>
      <a:lt2>
        <a:srgbClr val="1A3155"/>
      </a:lt2>
      <a:accent1>
        <a:srgbClr val="9FB9E1"/>
      </a:accent1>
      <a:accent2>
        <a:srgbClr val="7096D2"/>
      </a:accent2>
      <a:accent3>
        <a:srgbClr val="3563AA"/>
      </a:accent3>
      <a:accent4>
        <a:srgbClr val="846648"/>
      </a:accent4>
      <a:accent5>
        <a:srgbClr val="9FACD2"/>
      </a:accent5>
      <a:accent6>
        <a:srgbClr val="42558C"/>
      </a:accent6>
      <a:hlink>
        <a:srgbClr val="004C99"/>
      </a:hlink>
      <a:folHlink>
        <a:srgbClr val="2B3949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lobal IRP Template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IRP Template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IRP Templat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IRP Template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IRP Template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IRP Template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IRP Template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IRP Template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RRC Presentation Template light</Template>
  <TotalTime>2148</TotalTime>
  <Words>1555</Words>
  <Application>Microsoft Macintosh PowerPoint</Application>
  <PresentationFormat>Presentación en pantalla (4:3)</PresentationFormat>
  <Paragraphs>165</Paragraphs>
  <Slides>16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RRC Presentation Template light</vt:lpstr>
      <vt:lpstr>Custom Design</vt:lpstr>
      <vt:lpstr>Retrospect</vt:lpstr>
      <vt:lpstr>Resilience across cultures  Validación de la escala Child Youth Resilience Measure-32</vt:lpstr>
      <vt:lpstr>Presentación de PowerPoint</vt:lpstr>
      <vt:lpstr>RESILIENCIA SOCIO ECOLÓGICA</vt:lpstr>
      <vt:lpstr>Resiliencia </vt:lpstr>
      <vt:lpstr>Presentación de PowerPoint</vt:lpstr>
      <vt:lpstr>The CYRM-28</vt:lpstr>
      <vt:lpstr>The CYRM-32</vt:lpstr>
      <vt:lpstr>CYRM-32 Proceso</vt:lpstr>
      <vt:lpstr>CYRM-32 </vt:lpstr>
      <vt:lpstr>CYRM-32 Dominios</vt:lpstr>
      <vt:lpstr>CYRM-32 Dominios</vt:lpstr>
      <vt:lpstr>CYRM-32 Dominios</vt:lpstr>
      <vt:lpstr>Dominios</vt:lpstr>
      <vt:lpstr>CYRM-32 </vt:lpstr>
      <vt:lpstr>Presentación de PowerPoint</vt:lpstr>
      <vt:lpstr>¡Muchas gracias!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obscure and taken-for-granted: The use of visual methods</dc:title>
  <dc:creator>ln769140</dc:creator>
  <cp:lastModifiedBy>Maria Llistosella</cp:lastModifiedBy>
  <cp:revision>326</cp:revision>
  <cp:lastPrinted>2012-03-02T18:42:06Z</cp:lastPrinted>
  <dcterms:created xsi:type="dcterms:W3CDTF">2012-04-08T22:39:57Z</dcterms:created>
  <dcterms:modified xsi:type="dcterms:W3CDTF">2017-11-18T09:51:58Z</dcterms:modified>
</cp:coreProperties>
</file>