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7" r:id="rId3"/>
    <p:sldId id="320" r:id="rId4"/>
    <p:sldId id="338" r:id="rId5"/>
    <p:sldId id="340" r:id="rId6"/>
    <p:sldId id="343" r:id="rId7"/>
    <p:sldId id="345" r:id="rId8"/>
    <p:sldId id="347" r:id="rId9"/>
    <p:sldId id="344" r:id="rId10"/>
    <p:sldId id="301" r:id="rId11"/>
    <p:sldId id="302" r:id="rId12"/>
    <p:sldId id="303" r:id="rId13"/>
    <p:sldId id="304" r:id="rId14"/>
    <p:sldId id="349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C16470-AF68-4E26-9E05-CAD5152DF6EA}" type="datetimeFigureOut">
              <a:rPr lang="es-ES_tradnl" smtClean="0"/>
              <a:pPr/>
              <a:t>16/11/2017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CC6804-37A9-4B9E-94D3-59F52D55E511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DSC_7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3528" y="365368"/>
            <a:ext cx="44642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Beneficios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de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las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IAA </a:t>
            </a:r>
          </a:p>
          <a:p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adolescentes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con </a:t>
            </a:r>
          </a:p>
          <a:p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bloqueo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emocional</a:t>
            </a:r>
            <a:endParaRPr lang="es-ES_tradnl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0306"/>
            <a:ext cx="4256175" cy="1080000"/>
          </a:xfrm>
          <a:prstGeom prst="rect">
            <a:avLst/>
          </a:prstGeom>
        </p:spPr>
      </p:pic>
      <p:pic>
        <p:nvPicPr>
          <p:cNvPr id="1026" name="Picture 2" descr="E:\VATO\Animal Nature\Logo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13" y="27759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AutoShape 2" descr="Resultado de imagen de logo CES don bo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6" name="AutoShape 2" descr="Resultado de imagen de SEPS pediatria so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Resultado de imagen de SEPS pediatria so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70" name="AutoShape 6" descr="Resultado de imagen de SEPS pediatria so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13 Imagen" descr="descarga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357694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otipo.wmf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534987" y="1404937"/>
            <a:ext cx="8074025" cy="404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Beneficios: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Observados, registrado, analizado y contrastado durante los grupos de LAICA y Cubil desde el 2009 hasta la actualidad.</a:t>
            </a:r>
          </a:p>
          <a:p>
            <a:pPr lvl="1"/>
            <a:r>
              <a:rPr lang="es-ES" dirty="0" smtClean="0"/>
              <a:t>Naturalización de los espacios</a:t>
            </a:r>
            <a:endParaRPr lang="es-ES_tradnl" dirty="0" smtClean="0"/>
          </a:p>
          <a:p>
            <a:pPr lvl="1"/>
            <a:r>
              <a:rPr lang="es-ES" dirty="0" smtClean="0"/>
              <a:t>Dosis de espontaneidad</a:t>
            </a:r>
            <a:endParaRPr lang="es-ES_tradnl" dirty="0" smtClean="0"/>
          </a:p>
          <a:p>
            <a:pPr lvl="1"/>
            <a:r>
              <a:rPr lang="es-ES" dirty="0" smtClean="0"/>
              <a:t>Aumento del clima de distensión y confianza</a:t>
            </a:r>
            <a:endParaRPr lang="es-ES_tradnl" dirty="0" smtClean="0"/>
          </a:p>
          <a:p>
            <a:pPr lvl="1"/>
            <a:r>
              <a:rPr lang="es-ES" dirty="0" smtClean="0"/>
              <a:t>Menor número de conflictos y mayor número de intervenciones educativas. </a:t>
            </a:r>
            <a:endParaRPr lang="es-ES_tradnl" dirty="0" smtClean="0"/>
          </a:p>
          <a:p>
            <a:pPr lvl="1"/>
            <a:r>
              <a:rPr lang="es-ES" dirty="0" smtClean="0"/>
              <a:t>Asunción de responsabilidades de manera</a:t>
            </a:r>
          </a:p>
          <a:p>
            <a:pPr lvl="1">
              <a:buNone/>
            </a:pPr>
            <a:r>
              <a:rPr lang="es-ES" dirty="0" smtClean="0"/>
              <a:t>    más divertida </a:t>
            </a:r>
            <a:endParaRPr lang="es-ES_tradnl" dirty="0" smtClean="0"/>
          </a:p>
          <a:p>
            <a:pPr lvl="1"/>
            <a:r>
              <a:rPr lang="es-ES" dirty="0" smtClean="0"/>
              <a:t>Mejora de la convivencia </a:t>
            </a:r>
            <a:endParaRPr lang="es-ES_tradnl" dirty="0" smtClean="0"/>
          </a:p>
          <a:p>
            <a:pPr lvl="1"/>
            <a:r>
              <a:rPr lang="es-ES_tradnl" dirty="0" smtClean="0"/>
              <a:t>Aumento de interrelación y cooperación </a:t>
            </a:r>
          </a:p>
          <a:p>
            <a:pPr lvl="1">
              <a:buNone/>
            </a:pPr>
            <a:r>
              <a:rPr lang="es-ES_tradnl" dirty="0" smtClean="0"/>
              <a:t>    entre </a:t>
            </a:r>
            <a:r>
              <a:rPr lang="es-ES_tradnl" dirty="0" err="1" smtClean="0"/>
              <a:t>l@s</a:t>
            </a:r>
            <a:r>
              <a:rPr lang="es-ES_tradnl" dirty="0" smtClean="0"/>
              <a:t> participantes de los grupos.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No competición por la atención</a:t>
            </a:r>
            <a:endParaRPr lang="es-ES_tradnl" dirty="0"/>
          </a:p>
        </p:txBody>
      </p:sp>
      <p:pic>
        <p:nvPicPr>
          <p:cNvPr id="8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2837450" cy="720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143380"/>
            <a:ext cx="2688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otipo.wmf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534987" y="1404937"/>
            <a:ext cx="8074025" cy="404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dirty="0" smtClean="0"/>
              <a:t>Mayor motivación a las sesiones</a:t>
            </a:r>
            <a:endParaRPr lang="es-ES_tradnl" dirty="0" smtClean="0"/>
          </a:p>
          <a:p>
            <a:pPr lvl="1"/>
            <a:r>
              <a:rPr lang="es-ES" dirty="0" smtClean="0"/>
              <a:t>Mejor relación entre educador y </a:t>
            </a:r>
            <a:r>
              <a:rPr lang="es-ES" dirty="0" err="1" smtClean="0"/>
              <a:t>destinatari@s</a:t>
            </a:r>
            <a:r>
              <a:rPr lang="es-ES" dirty="0" smtClean="0"/>
              <a:t>, vínculo más fuerte y rápido en consolidarse</a:t>
            </a:r>
            <a:endParaRPr lang="es-ES_tradnl" dirty="0" smtClean="0"/>
          </a:p>
          <a:p>
            <a:pPr lvl="1"/>
            <a:r>
              <a:rPr lang="es-ES" dirty="0" smtClean="0"/>
              <a:t>Catalizador emocional</a:t>
            </a:r>
            <a:endParaRPr lang="es-ES_tradnl" dirty="0" smtClean="0"/>
          </a:p>
          <a:p>
            <a:pPr lvl="1"/>
            <a:r>
              <a:rPr lang="es-ES_tradnl" dirty="0" smtClean="0"/>
              <a:t>Apoyo y facilitador en los momentos educativos de mayor intensidad emocional</a:t>
            </a:r>
          </a:p>
          <a:p>
            <a:pPr lvl="1"/>
            <a:r>
              <a:rPr lang="es-ES" dirty="0" smtClean="0"/>
              <a:t>Abrir nuevas posibilidades de conversación: poner en palabras a través del perro </a:t>
            </a:r>
            <a:endParaRPr lang="es-ES_tradnl" dirty="0" smtClean="0"/>
          </a:p>
        </p:txBody>
      </p:sp>
      <p:pic>
        <p:nvPicPr>
          <p:cNvPr id="7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72074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otipo.wmf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534987" y="1404937"/>
            <a:ext cx="8074025" cy="404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Beneficios: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Posibilitar el trabajo individualizado dentro de la intervención grupal</a:t>
            </a:r>
          </a:p>
          <a:p>
            <a:pPr lvl="1"/>
            <a:r>
              <a:rPr lang="es-ES" dirty="0" smtClean="0"/>
              <a:t>Mayor extrapolación al entorno</a:t>
            </a:r>
          </a:p>
          <a:p>
            <a:pPr lvl="1"/>
            <a:r>
              <a:rPr lang="es-ES" dirty="0" smtClean="0"/>
              <a:t>Mejor visión interna de participar en programas educativos</a:t>
            </a:r>
          </a:p>
          <a:p>
            <a:pPr lvl="1"/>
            <a:r>
              <a:rPr lang="es-ES" dirty="0" smtClean="0"/>
              <a:t>Mejor  visión externa de participar en programas educativos</a:t>
            </a:r>
          </a:p>
          <a:p>
            <a:pPr lvl="1"/>
            <a:r>
              <a:rPr lang="es-ES" dirty="0" smtClean="0"/>
              <a:t>Diferenciación dentro de la rutina</a:t>
            </a:r>
          </a:p>
          <a:p>
            <a:pPr lvl="1"/>
            <a:r>
              <a:rPr lang="es-ES" dirty="0" smtClean="0"/>
              <a:t>Diversión y disfrute de los procesos</a:t>
            </a:r>
            <a:endParaRPr lang="es-ES_tradnl" dirty="0"/>
          </a:p>
        </p:txBody>
      </p:sp>
      <p:pic>
        <p:nvPicPr>
          <p:cNvPr id="8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429132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otipo.wmf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534987" y="1404937"/>
            <a:ext cx="8074025" cy="404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Beneficios: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Mayor rapidez en consecución de objetivos y solidez de los mismos </a:t>
            </a:r>
            <a:endParaRPr lang="es-ES_tradnl" dirty="0" smtClean="0"/>
          </a:p>
          <a:p>
            <a:pPr lvl="1"/>
            <a:r>
              <a:rPr lang="es-ES" dirty="0" smtClean="0"/>
              <a:t>Aumento de redes sociales y mejora en las relaciones con las mismas </a:t>
            </a:r>
            <a:endParaRPr lang="es-ES_tradnl" dirty="0" smtClean="0"/>
          </a:p>
          <a:p>
            <a:pPr lvl="1"/>
            <a:r>
              <a:rPr lang="es-ES" dirty="0" smtClean="0"/>
              <a:t>Procesos educativos más rápidos que permiten la incorporación a recursos no especializados con mayor brevedad</a:t>
            </a:r>
          </a:p>
          <a:p>
            <a:pPr lvl="1"/>
            <a:r>
              <a:rPr lang="es-ES" dirty="0" smtClean="0"/>
              <a:t>Procesos educativos atendiendo a la individualidad</a:t>
            </a:r>
            <a:endParaRPr lang="es-ES_tradnl" dirty="0" smtClean="0"/>
          </a:p>
        </p:txBody>
      </p:sp>
      <p:pic>
        <p:nvPicPr>
          <p:cNvPr id="8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9" name="8 Imagen" descr="DSC_0081-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214950"/>
            <a:ext cx="1944000" cy="12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Picture 4" descr="DSC02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00826" y="285728"/>
            <a:ext cx="2185974" cy="52149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>
                <a:solidFill>
                  <a:srgbClr val="FFC000"/>
                </a:solidFill>
              </a:rPr>
              <a:t>Si yo pudiera darte una cosa en la vida te daría la habilidad de verte a ti mismo a través de mis ojos</a:t>
            </a:r>
            <a:endParaRPr lang="es-ES_tradnl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s-ES" dirty="0" smtClean="0">
                <a:solidFill>
                  <a:srgbClr val="FFC000"/>
                </a:solidFill>
              </a:rPr>
              <a:t>Sólo entonces te darías cuenta de lo especial que eres para mí</a:t>
            </a:r>
            <a:endParaRPr lang="es-ES_tradnl" dirty="0" smtClean="0">
              <a:solidFill>
                <a:srgbClr val="FFC000"/>
              </a:solidFill>
            </a:endParaRPr>
          </a:p>
          <a:p>
            <a:endParaRPr lang="es-ES_tradnl" dirty="0">
              <a:solidFill>
                <a:srgbClr val="FFC000"/>
              </a:solidFill>
            </a:endParaRPr>
          </a:p>
        </p:txBody>
      </p:sp>
      <p:pic>
        <p:nvPicPr>
          <p:cNvPr id="8" name="Picture 7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500570"/>
            <a:ext cx="3830558" cy="972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4348" y="557214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www.animalnature.es	722223264              	javianimalnature@gmail.com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6215062"/>
            <a:ext cx="9144000" cy="642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>
                <a:solidFill>
                  <a:schemeClr val="bg1"/>
                </a:solidFill>
                <a:latin typeface="Freestyle Script" pitchFamily="66" charset="0"/>
                <a:ea typeface="ＭＳ Ｐゴシック" pitchFamily="34" charset="-128"/>
              </a:rPr>
              <a:t>MUCHAS GRACIAS</a:t>
            </a:r>
            <a:endParaRPr lang="es-ES" sz="3600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otipo.wmf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534987" y="1404937"/>
            <a:ext cx="8074025" cy="404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suerte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4800" i="1" dirty="0" smtClean="0"/>
              <a:t>Elige un trabajo que te guste y no tendrás que trabajar ni un </a:t>
            </a:r>
            <a:r>
              <a:rPr lang="es-ES" sz="4800" i="1" dirty="0" err="1" smtClean="0"/>
              <a:t>dia</a:t>
            </a:r>
            <a:r>
              <a:rPr lang="es-ES" sz="4800" i="1" dirty="0" smtClean="0"/>
              <a:t> en tu vida </a:t>
            </a:r>
            <a:r>
              <a:rPr lang="es-ES" sz="2800" b="1" dirty="0" smtClean="0"/>
              <a:t>(Confucio)</a:t>
            </a:r>
            <a:endParaRPr lang="es-ES_tradnl" sz="2800" b="1" dirty="0"/>
          </a:p>
        </p:txBody>
      </p:sp>
      <p:pic>
        <p:nvPicPr>
          <p:cNvPr id="5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572140"/>
            <a:ext cx="283745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_tradnl" sz="2800" b="1" dirty="0" smtClean="0">
                <a:solidFill>
                  <a:srgbClr val="663300"/>
                </a:solidFill>
                <a:latin typeface="DIN-Regular" charset="0"/>
              </a:rPr>
              <a:t>Situación de partida ¿Por qué animales?</a:t>
            </a:r>
            <a:endParaRPr lang="es-ES_tradnl" sz="2800" b="1" dirty="0" smtClean="0">
              <a:solidFill>
                <a:srgbClr val="663300"/>
              </a:solidFill>
              <a:latin typeface="DIN-Regular" charset="0"/>
            </a:endParaRPr>
          </a:p>
          <a:p>
            <a:pPr>
              <a:buFontTx/>
              <a:buChar char="-"/>
            </a:pPr>
            <a:r>
              <a:rPr lang="es-ES" sz="2400" dirty="0" smtClean="0"/>
              <a:t>Éxito fracaso: visión-objetivos-proceso</a:t>
            </a:r>
          </a:p>
          <a:p>
            <a:pPr>
              <a:buFontTx/>
              <a:buChar char="-"/>
            </a:pPr>
            <a:r>
              <a:rPr lang="es-ES" sz="2400" dirty="0" smtClean="0"/>
              <a:t>Institucionalización de personas</a:t>
            </a:r>
          </a:p>
          <a:p>
            <a:pPr>
              <a:buFontTx/>
              <a:buChar char="-"/>
            </a:pPr>
            <a:r>
              <a:rPr lang="es-ES" sz="2400" dirty="0" smtClean="0"/>
              <a:t>Persona=informe?</a:t>
            </a:r>
          </a:p>
          <a:p>
            <a:pPr>
              <a:buFontTx/>
              <a:buChar char="-"/>
            </a:pPr>
            <a:r>
              <a:rPr lang="es-ES" sz="2400" dirty="0" smtClean="0"/>
              <a:t>Amor en proceso educativo</a:t>
            </a:r>
          </a:p>
          <a:p>
            <a:pPr>
              <a:buFontTx/>
              <a:buChar char="-"/>
            </a:pPr>
            <a:r>
              <a:rPr lang="es-ES" sz="2400" dirty="0" smtClean="0"/>
              <a:t>Trueque</a:t>
            </a:r>
          </a:p>
          <a:p>
            <a:pPr>
              <a:buFontTx/>
              <a:buChar char="-"/>
            </a:pPr>
            <a:r>
              <a:rPr lang="es-ES" sz="2400" dirty="0" smtClean="0"/>
              <a:t>Llegar al fondo de la cuestión: trabajar sobre la base</a:t>
            </a:r>
          </a:p>
          <a:p>
            <a:pPr>
              <a:buFontTx/>
              <a:buChar char="-"/>
            </a:pPr>
            <a:r>
              <a:rPr lang="es-ES" sz="2400" dirty="0" smtClean="0"/>
              <a:t>Trabajar en la cotidianeidad</a:t>
            </a:r>
          </a:p>
          <a:p>
            <a:pPr>
              <a:buFontTx/>
              <a:buChar char="-"/>
            </a:pPr>
            <a:r>
              <a:rPr lang="es-ES" sz="2400" dirty="0" smtClean="0"/>
              <a:t>Necesidad de educar en lo cotidiano</a:t>
            </a:r>
          </a:p>
          <a:p>
            <a:pPr>
              <a:buFontTx/>
              <a:buChar char="-"/>
            </a:pPr>
            <a:r>
              <a:rPr lang="es-ES" sz="2400" dirty="0" smtClean="0"/>
              <a:t>Individual-grupal</a:t>
            </a:r>
          </a:p>
          <a:p>
            <a:pPr>
              <a:buFontTx/>
              <a:buChar char="-"/>
            </a:pPr>
            <a:r>
              <a:rPr lang="es-ES" sz="2400" dirty="0" smtClean="0"/>
              <a:t>Escalón demasiado alto</a:t>
            </a:r>
          </a:p>
          <a:p>
            <a:pPr>
              <a:buFontTx/>
              <a:buChar char="-"/>
            </a:pPr>
            <a:r>
              <a:rPr lang="es-ES" sz="2400" dirty="0" smtClean="0"/>
              <a:t>Vínculo roto</a:t>
            </a:r>
            <a:endParaRPr lang="es-ES_tradnl" sz="2400" dirty="0"/>
          </a:p>
        </p:txBody>
      </p:sp>
      <p:sp>
        <p:nvSpPr>
          <p:cNvPr id="5" name="CuadroText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40"/>
              </a:spcBef>
              <a:buClr>
                <a:srgbClr val="000000"/>
              </a:buClr>
            </a:pPr>
            <a:r>
              <a:rPr lang="es-ES" sz="24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Equipo de trabajo y cualificación profesional en las IAA. </a:t>
            </a:r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5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Nueva image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283745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Objetivos Generales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341437"/>
            <a:ext cx="8207375" cy="43735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_tradnl" sz="3400" dirty="0" smtClean="0"/>
              <a:t>Objetivos</a:t>
            </a:r>
          </a:p>
          <a:p>
            <a:pPr lvl="1"/>
            <a:r>
              <a:rPr lang="es-ES_tradnl" sz="3200" dirty="0" smtClean="0"/>
              <a:t>Desarrollar acciones educativas para que los jóvenes potencien sus competencias y capacidades personales fomentando su maduración y autonomía personal, así como su incorporación social y laboral. </a:t>
            </a:r>
            <a:endParaRPr lang="es-ES" sz="3200" dirty="0" smtClean="0"/>
          </a:p>
          <a:p>
            <a:pPr lvl="1"/>
            <a:r>
              <a:rPr lang="es-ES_tradnl" sz="3200" dirty="0" smtClean="0"/>
              <a:t>Generar un ambiente donde Cubil se convierta en un lugar de encuentro, discusión e intercambio de experiencias.</a:t>
            </a:r>
            <a:endParaRPr lang="es-ES" sz="3200" dirty="0" smtClean="0"/>
          </a:p>
          <a:p>
            <a:pPr lvl="1"/>
            <a:r>
              <a:rPr lang="es-ES_tradnl" sz="3200" dirty="0" smtClean="0"/>
              <a:t>Coordinarnos con las diferentes entidades que trabajan dentro del marco social para ofrecer una intervención integral a las necesidades que surgen desde la realidad de la población con la que estamos trabajando.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5" name="Picture 10" descr="Nueva ima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2837450" cy="720000"/>
          </a:xfrm>
          <a:prstGeom prst="rect">
            <a:avLst/>
          </a:prstGeom>
        </p:spPr>
      </p:pic>
      <p:pic>
        <p:nvPicPr>
          <p:cNvPr id="7" name="6 Imagen" descr="DSC_9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42852"/>
            <a:ext cx="217411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389120"/>
          </a:xfrm>
        </p:spPr>
        <p:txBody>
          <a:bodyPr/>
          <a:lstStyle/>
          <a:p>
            <a:pPr lvl="0"/>
            <a:r>
              <a:rPr lang="es-ES_tradnl" sz="2800" dirty="0" smtClean="0"/>
              <a:t>Objetivos</a:t>
            </a:r>
          </a:p>
          <a:p>
            <a:pPr lvl="1"/>
            <a:r>
              <a:rPr lang="es-ES_tradnl" sz="2200" dirty="0" smtClean="0"/>
              <a:t>Promover la socialización de la persona a partir del vínculo establecido con el animal, para así poder extrapolarlo a su círculo social y a su grupo de iguales.</a:t>
            </a:r>
            <a:endParaRPr lang="es-ES" sz="2200" dirty="0" smtClean="0"/>
          </a:p>
          <a:p>
            <a:pPr lvl="1"/>
            <a:r>
              <a:rPr lang="es-ES_tradnl" sz="2200" dirty="0" smtClean="0"/>
              <a:t>Apoyar desde Cubil a entidades e instituciones del ámbito de la protección animal.</a:t>
            </a:r>
            <a:endParaRPr lang="es-ES" sz="2200" dirty="0" smtClean="0"/>
          </a:p>
          <a:p>
            <a:pPr lvl="1"/>
            <a:r>
              <a:rPr lang="es-ES_tradnl" sz="2200" dirty="0" smtClean="0"/>
              <a:t>Realizar una intervención objetiva, con una exhaustiva recogida de datos que permita realizar investigación sobre las IAA</a:t>
            </a:r>
            <a:endParaRPr lang="es-ES" sz="2200" dirty="0" smtClean="0"/>
          </a:p>
          <a:p>
            <a:endParaRPr lang="es-ES" sz="2400" dirty="0"/>
          </a:p>
        </p:txBody>
      </p:sp>
      <p:pic>
        <p:nvPicPr>
          <p:cNvPr id="5" name="Picture 10" descr="Nueva ima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6" name="5 Imagen" descr="DSC_9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286256"/>
            <a:ext cx="5586676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1ª Fase: nuestros perros</a:t>
            </a:r>
          </a:p>
          <a:p>
            <a:pPr lvl="1"/>
            <a:r>
              <a:rPr lang="es-ES" sz="4000" dirty="0" smtClean="0"/>
              <a:t>Individual</a:t>
            </a:r>
          </a:p>
          <a:p>
            <a:pPr lvl="1"/>
            <a:r>
              <a:rPr lang="es-ES" sz="4000" dirty="0" smtClean="0"/>
              <a:t>Grupal</a:t>
            </a:r>
          </a:p>
          <a:p>
            <a:pPr lvl="1"/>
            <a:r>
              <a:rPr lang="es-ES" sz="4000" dirty="0" smtClean="0"/>
              <a:t>Apoyo a terceros</a:t>
            </a:r>
            <a:endParaRPr lang="es-ES" sz="4000" dirty="0"/>
          </a:p>
        </p:txBody>
      </p:sp>
      <p:pic>
        <p:nvPicPr>
          <p:cNvPr id="6" name="Picture 10" descr="Nueva ima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9" name="8 Imagen" descr="DSC02290.JPG"/>
          <p:cNvPicPr>
            <a:picLocks noChangeAspect="1"/>
          </p:cNvPicPr>
          <p:nvPr/>
        </p:nvPicPr>
        <p:blipFill>
          <a:blip r:embed="rId3" cstate="print"/>
          <a:srcRect l="10169" t="23000"/>
          <a:stretch>
            <a:fillRect/>
          </a:stretch>
        </p:blipFill>
        <p:spPr>
          <a:xfrm>
            <a:off x="5072066" y="3500438"/>
            <a:ext cx="3786488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2ª Fase: perros en protección</a:t>
            </a:r>
          </a:p>
          <a:p>
            <a:pPr lvl="1"/>
            <a:r>
              <a:rPr lang="es-ES" sz="4000" dirty="0" smtClean="0"/>
              <a:t>Grupal</a:t>
            </a:r>
          </a:p>
          <a:p>
            <a:pPr lvl="1"/>
            <a:r>
              <a:rPr lang="es-ES" sz="4000" dirty="0" smtClean="0"/>
              <a:t>Apoyo a terceros</a:t>
            </a:r>
            <a:endParaRPr lang="es-ES" sz="4000" dirty="0"/>
          </a:p>
        </p:txBody>
      </p:sp>
      <p:pic>
        <p:nvPicPr>
          <p:cNvPr id="3" name="Picture 10" descr="Nueva ima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4" name="3 Imagen" descr="Copia (2) de Peritaje judicial 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5008" y="3288934"/>
            <a:ext cx="28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ES_tradnl" dirty="0" smtClean="0"/>
              <a:t>Entrenamiento de obediencia básica: correa, llamada y quieto</a:t>
            </a:r>
            <a:endParaRPr lang="es-ES" dirty="0" smtClean="0"/>
          </a:p>
          <a:p>
            <a:pPr lvl="0"/>
            <a:r>
              <a:rPr lang="es-ES_tradnl" dirty="0" smtClean="0"/>
              <a:t>Entrenamiento de habilidades</a:t>
            </a:r>
            <a:endParaRPr lang="es-ES" dirty="0" smtClean="0"/>
          </a:p>
          <a:p>
            <a:pPr lvl="0"/>
            <a:r>
              <a:rPr lang="es-ES_tradnl" dirty="0" smtClean="0"/>
              <a:t>Ejercicios de socialización</a:t>
            </a:r>
            <a:endParaRPr lang="es-ES" dirty="0" smtClean="0"/>
          </a:p>
          <a:p>
            <a:pPr lvl="0"/>
            <a:r>
              <a:rPr lang="es-ES_tradnl" dirty="0" smtClean="0"/>
              <a:t>Enriquecimiento ambiental</a:t>
            </a:r>
            <a:endParaRPr lang="es-ES" dirty="0" smtClean="0"/>
          </a:p>
          <a:p>
            <a:pPr lvl="0"/>
            <a:r>
              <a:rPr lang="es-ES_tradnl" dirty="0" smtClean="0"/>
              <a:t>Ejercicios de liberación de estrés y relajación</a:t>
            </a:r>
            <a:endParaRPr lang="es-ES" dirty="0" smtClean="0"/>
          </a:p>
          <a:p>
            <a:pPr lvl="0"/>
            <a:r>
              <a:rPr lang="es-ES_tradnl" dirty="0" smtClean="0"/>
              <a:t>Ejercicios de olfato</a:t>
            </a:r>
            <a:endParaRPr lang="es-ES" dirty="0" smtClean="0"/>
          </a:p>
          <a:p>
            <a:pPr lvl="0"/>
            <a:r>
              <a:rPr lang="es-ES_tradnl" dirty="0" smtClean="0"/>
              <a:t>Construcción de materiales para la protectora</a:t>
            </a:r>
            <a:endParaRPr lang="es-ES" dirty="0" smtClean="0"/>
          </a:p>
          <a:p>
            <a:pPr lvl="0"/>
            <a:r>
              <a:rPr lang="es-ES_tradnl" dirty="0" smtClean="0"/>
              <a:t>Trabajo en las infraestructuras de la protectora para mejorar calidad de vida de los animales</a:t>
            </a:r>
            <a:endParaRPr lang="es-ES" dirty="0" smtClean="0"/>
          </a:p>
          <a:p>
            <a:pPr lvl="0"/>
            <a:r>
              <a:rPr lang="es-ES_tradnl" dirty="0" smtClean="0"/>
              <a:t>Seguimiento individualizado de gatos: observación, registro en ficha y socialización</a:t>
            </a:r>
            <a:endParaRPr lang="es-ES" dirty="0" smtClean="0"/>
          </a:p>
          <a:p>
            <a:pPr lvl="0"/>
            <a:r>
              <a:rPr lang="es-ES_tradnl" dirty="0" smtClean="0"/>
              <a:t>Promoción de la adopción: redes sociales, dinamización de blog propio, participación/organización en ferias de adopción</a:t>
            </a:r>
            <a:endParaRPr lang="es-ES" dirty="0" smtClean="0"/>
          </a:p>
          <a:p>
            <a:pPr lvl="0"/>
            <a:r>
              <a:rPr lang="es-ES_tradnl" dirty="0" smtClean="0"/>
              <a:t>Formación en manejo, comunicación y entrenamiento canino.</a:t>
            </a:r>
            <a:endParaRPr lang="es-ES" dirty="0" smtClean="0"/>
          </a:p>
          <a:p>
            <a:pPr lvl="0"/>
            <a:r>
              <a:rPr lang="es-ES_tradnl" dirty="0" smtClean="0"/>
              <a:t>Elaboración de un corto sobre el abandono de animales y la promoción de la adopción</a:t>
            </a:r>
            <a:endParaRPr lang="es-ES" dirty="0" smtClean="0"/>
          </a:p>
          <a:p>
            <a:pPr lvl="0"/>
            <a:r>
              <a:rPr lang="es-ES_tradnl" dirty="0" smtClean="0"/>
              <a:t>Aseo de los animales</a:t>
            </a:r>
            <a:endParaRPr lang="es-ES" dirty="0" smtClean="0"/>
          </a:p>
          <a:p>
            <a:pPr lvl="0"/>
            <a:r>
              <a:rPr lang="es-ES_tradnl" dirty="0" smtClean="0"/>
              <a:t>Acciones de voluntariado en AAA</a:t>
            </a:r>
            <a:endParaRPr lang="es-ES" dirty="0" smtClean="0"/>
          </a:p>
          <a:p>
            <a:pPr lvl="0"/>
            <a:r>
              <a:rPr lang="es-ES_tradnl" dirty="0" smtClean="0"/>
              <a:t>Excursiones de fin de semana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1142984"/>
            <a:ext cx="820737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Actividades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10" descr="Nueva ima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6" name="5 Imagen" descr="Copia (2) de Peritaje judicial 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285860"/>
            <a:ext cx="192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Perros con gran capacidad de vinculación</a:t>
            </a:r>
          </a:p>
          <a:p>
            <a:r>
              <a:rPr lang="es-ES" sz="2800" dirty="0" smtClean="0"/>
              <a:t>Perros sensibles</a:t>
            </a:r>
          </a:p>
          <a:p>
            <a:r>
              <a:rPr lang="es-ES" sz="2800" dirty="0" smtClean="0"/>
              <a:t>Preparados en trabajo de correa</a:t>
            </a:r>
          </a:p>
          <a:p>
            <a:r>
              <a:rPr lang="es-ES" sz="2800" dirty="0" smtClean="0"/>
              <a:t>Vinculación progresiva</a:t>
            </a:r>
          </a:p>
          <a:p>
            <a:r>
              <a:rPr lang="es-ES" sz="2800" dirty="0" smtClean="0"/>
              <a:t>Adaptables a cambios en su rutina</a:t>
            </a:r>
          </a:p>
          <a:p>
            <a:r>
              <a:rPr lang="es-ES" sz="2800" dirty="0" smtClean="0"/>
              <a:t>Ágiles y rápidos</a:t>
            </a:r>
          </a:p>
          <a:p>
            <a:r>
              <a:rPr lang="es-ES" sz="2800" dirty="0" smtClean="0"/>
              <a:t>No signos de agresividad hacia humanos</a:t>
            </a:r>
          </a:p>
          <a:p>
            <a:r>
              <a:rPr lang="es-ES" sz="2800" dirty="0" smtClean="0"/>
              <a:t>Caracteres asociados a persona responsable</a:t>
            </a:r>
          </a:p>
          <a:p>
            <a:endParaRPr lang="es-ES" sz="2800" dirty="0" smtClean="0"/>
          </a:p>
          <a:p>
            <a:endParaRPr lang="es-ES_trad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1071546"/>
            <a:ext cx="820737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Perros seleccionados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10" descr="Nueva image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5728"/>
            <a:ext cx="2837450" cy="720000"/>
          </a:xfrm>
          <a:prstGeom prst="rect">
            <a:avLst/>
          </a:prstGeom>
        </p:spPr>
      </p:pic>
      <p:pic>
        <p:nvPicPr>
          <p:cNvPr id="7" name="6 Imagen" descr="Copia (2) de Peritaje judicial 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760892" y="2811744"/>
            <a:ext cx="192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609</Words>
  <Application>Microsoft Office PowerPoint</Application>
  <PresentationFormat>Presentación en pantalla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Flow</vt:lpstr>
      <vt:lpstr>Diapositiva 1</vt:lpstr>
      <vt:lpstr>La suerte</vt:lpstr>
      <vt:lpstr>Equipo de trabajo y cualificación profesional en las IAA. </vt:lpstr>
      <vt:lpstr>Objetivos Generales</vt:lpstr>
      <vt:lpstr>Diapositiva 5</vt:lpstr>
      <vt:lpstr>Diapositiva 6</vt:lpstr>
      <vt:lpstr>Diapositiva 7</vt:lpstr>
      <vt:lpstr>Diapositiva 8</vt:lpstr>
      <vt:lpstr>Diapositiva 9</vt:lpstr>
      <vt:lpstr>Beneficios:</vt:lpstr>
      <vt:lpstr>Beneficios</vt:lpstr>
      <vt:lpstr>Beneficios:</vt:lpstr>
      <vt:lpstr>Beneficios: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VALLEJO</dc:creator>
  <cp:lastModifiedBy>vato</cp:lastModifiedBy>
  <cp:revision>77</cp:revision>
  <dcterms:created xsi:type="dcterms:W3CDTF">2014-09-29T22:23:46Z</dcterms:created>
  <dcterms:modified xsi:type="dcterms:W3CDTF">2017-11-16T06:11:50Z</dcterms:modified>
</cp:coreProperties>
</file>