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337" r:id="rId4"/>
    <p:sldId id="338" r:id="rId5"/>
    <p:sldId id="285" r:id="rId6"/>
    <p:sldId id="294" r:id="rId7"/>
    <p:sldId id="336" r:id="rId8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DF3AD-C269-4285-BD84-9AECF24E7948}" type="datetimeFigureOut">
              <a:rPr lang="es-ES" smtClean="0"/>
              <a:t>25/04/2018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21E2B-EE1B-45BB-B4D5-15AA9004EB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69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61F048-E0A1-45A6-93B6-4DA2B892FF56}" type="slidenum">
              <a:rPr lang="es-ES_tradnl" altLang="es-ES"/>
              <a:pPr/>
              <a:t>3</a:t>
            </a:fld>
            <a:endParaRPr lang="es-ES_tradnl" altLang="es-ES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61F048-E0A1-45A6-93B6-4DA2B892FF56}" type="slidenum">
              <a:rPr lang="es-ES_tradnl" altLang="es-ES"/>
              <a:pPr/>
              <a:t>4</a:t>
            </a:fld>
            <a:endParaRPr lang="es-ES_tradnl" altLang="es-ES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61F048-E0A1-45A6-93B6-4DA2B892FF56}" type="slidenum">
              <a:rPr lang="es-ES_tradnl" altLang="es-ES"/>
              <a:pPr/>
              <a:t>5</a:t>
            </a:fld>
            <a:endParaRPr lang="es-ES_tradnl" altLang="es-ES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A7A12E-DC64-424D-8D85-2456200CF3BF}" type="slidenum">
              <a:rPr lang="es-ES_tradnl" altLang="es-ES"/>
              <a:pPr/>
              <a:t>6</a:t>
            </a:fld>
            <a:endParaRPr lang="es-ES_tradnl" altLang="es-E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8CD0562-E92B-4F02-9D6F-3F5BE768A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BB582B12-638C-42AF-A81E-87591F011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02931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5C259C9-8E9D-441A-A02B-010F6350E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C2AB0BB4-80AE-4BF2-8241-7CAAB30A7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="" xmlns:a16="http://schemas.microsoft.com/office/drawing/2014/main" id="{BA30B5C2-9665-4B0D-B4D3-DD9A76435B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E114984-CF66-46C3-A38C-2E4BC329C7C2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918377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FBCFD217-25AF-4629-91F7-ABB4105178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734095"/>
            <a:ext cx="1971675" cy="544286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C8846C1D-303B-4BFE-AEE5-6F1BB6874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734096"/>
            <a:ext cx="5800725" cy="54428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="" xmlns:a16="http://schemas.microsoft.com/office/drawing/2014/main" id="{BA30B5C2-9665-4B0D-B4D3-DD9A76435B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856B0B-9501-42CC-A930-B9E45D79FF6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947721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8CDD964-9E9B-4DB3-AB19-ADD61D598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A3FBF523-8D49-4D31-AAD0-BEFBA7388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="" xmlns:a16="http://schemas.microsoft.com/office/drawing/2014/main" id="{BA30B5C2-9665-4B0D-B4D3-DD9A76435B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4C45DF-4900-46CC-9BD1-C98C3633F04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5801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C3EF635-B5A0-452B-989E-FF97AE6E1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7851424C-9E09-47C3-BFBB-A7CE082C2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="" xmlns:a16="http://schemas.microsoft.com/office/drawing/2014/main" id="{BA30B5C2-9665-4B0D-B4D3-DD9A76435B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60E934-8C10-4E4E-96F7-32674516F9E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84938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422D178-A8BA-47A4-AEA3-5F2954BD0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362613D2-038A-4E73-8688-1408336637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1F835302-36B4-4121-9A20-D8EEBC87E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="" xmlns:a16="http://schemas.microsoft.com/office/drawing/2014/main" id="{BA30B5C2-9665-4B0D-B4D3-DD9A76435B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255F47-59C1-4BE8-A0F0-D483C30B69A2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8006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F68ABF4-4FF7-4240-8F88-DD80F6704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721218"/>
            <a:ext cx="7886700" cy="96947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7667A4BA-5837-4204-8152-7F0038BAB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D6BDAE3C-E0FF-49C2-AA71-66A77D4EC6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D616CD11-6C20-40B5-9B00-210790794D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095B5B21-DB83-44F6-8CED-066E997B8A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="" xmlns:a16="http://schemas.microsoft.com/office/drawing/2014/main" id="{BA30B5C2-9665-4B0D-B4D3-DD9A76435B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AD43DB-2606-4B83-808B-ED6E1B6A8CA2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5181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AA671C8-BE6F-4D1A-9AE5-A5865C977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número de diapositiva 5">
            <a:extLst>
              <a:ext uri="{FF2B5EF4-FFF2-40B4-BE49-F238E27FC236}">
                <a16:creationId xmlns="" xmlns:a16="http://schemas.microsoft.com/office/drawing/2014/main" id="{BA30B5C2-9665-4B0D-B4D3-DD9A76435B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62ED29-EF64-4FD5-91FB-8DC7F6E28F7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64726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5">
            <a:extLst>
              <a:ext uri="{FF2B5EF4-FFF2-40B4-BE49-F238E27FC236}">
                <a16:creationId xmlns="" xmlns:a16="http://schemas.microsoft.com/office/drawing/2014/main" id="{BA30B5C2-9665-4B0D-B4D3-DD9A76435B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E926CD-C27B-447E-86CC-BE6D477A8F50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3655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D0B5570-3B8B-40D7-956D-243E33734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746975"/>
            <a:ext cx="2949178" cy="131042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1463BE3D-0580-4CA8-9C38-E91B707C4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6975"/>
            <a:ext cx="4629150" cy="511407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8CEB1EA3-71F5-4F63-B515-92C3B8472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="" xmlns:a16="http://schemas.microsoft.com/office/drawing/2014/main" id="{BA30B5C2-9665-4B0D-B4D3-DD9A76435B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B50E2C-5277-4E73-A8B8-2E244B71C223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77122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1393703-8B86-44AA-A043-084326B40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721217"/>
            <a:ext cx="2949178" cy="133618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8BEC0618-B9DD-401E-BCFB-5CE5112602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21217"/>
            <a:ext cx="4629150" cy="5139834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0C01237B-0D77-44D2-B1AA-346C1C7772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="" xmlns:a16="http://schemas.microsoft.com/office/drawing/2014/main" id="{BA30B5C2-9665-4B0D-B4D3-DD9A76435B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C90E84-2F20-491B-8967-092A14A46E38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026885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6"/>
          <p:cNvPicPr>
            <a:picLocks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2" t="44145" r="47038" b="23642"/>
          <a:stretch>
            <a:fillRect/>
          </a:stretch>
        </p:blipFill>
        <p:spPr bwMode="auto">
          <a:xfrm>
            <a:off x="76200" y="6067425"/>
            <a:ext cx="171291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n 7"/>
          <p:cNvPicPr>
            <a:picLocks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18" t="11861" r="7291" b="27042"/>
          <a:stretch>
            <a:fillRect/>
          </a:stretch>
        </p:blipFill>
        <p:spPr bwMode="auto">
          <a:xfrm>
            <a:off x="7291388" y="5207000"/>
            <a:ext cx="1751012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Marcador de título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749300"/>
            <a:ext cx="78867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sp>
        <p:nvSpPr>
          <p:cNvPr id="1029" name="Marcador de texto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Editar los estilos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A30B5C2-9665-4B0D-B4D3-DD9A76435B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78867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FA6D9D74-ECEA-415A-AC4D-B293D8D87A9C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 kern="1200">
          <a:solidFill>
            <a:schemeClr val="bg2"/>
          </a:solidFill>
          <a:latin typeface="+mn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Calibri" panose="020F050202020403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Calibri" panose="020F050202020403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Calibri" panose="020F050202020403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Calibri" panose="020F0502020204030204" pitchFamily="34" charset="0"/>
        </a:defRPr>
      </a:lvl5pPr>
      <a:lvl6pPr marL="3429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Calibri" panose="020F0502020204030204" pitchFamily="34" charset="0"/>
        </a:defRPr>
      </a:lvl6pPr>
      <a:lvl7pPr marL="685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Calibri" panose="020F0502020204030204" pitchFamily="34" charset="0"/>
        </a:defRPr>
      </a:lvl7pPr>
      <a:lvl8pPr marL="10287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Calibri" panose="020F0502020204030204" pitchFamily="34" charset="0"/>
        </a:defRPr>
      </a:lvl8pPr>
      <a:lvl9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Calibri" panose="020F050202020403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Clr>
          <a:schemeClr val="tx2"/>
        </a:buClr>
        <a:buFont typeface="Calibri" pitchFamily="34" charset="0"/>
        <a:buChar char="●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Clr>
          <a:schemeClr val="bg2"/>
        </a:buClr>
        <a:buFont typeface="Calibri" pitchFamily="34" charset="0"/>
        <a:buChar char="●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Clr>
          <a:schemeClr val="accent1"/>
        </a:buClr>
        <a:buFont typeface="Calibri" pitchFamily="34" charset="0"/>
        <a:buChar char="●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Clr>
          <a:schemeClr val="accent2"/>
        </a:buClr>
        <a:buFont typeface="Calibri" pitchFamily="34" charset="0"/>
        <a:buChar char="●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Clr>
          <a:srgbClr val="D888B0"/>
        </a:buClr>
        <a:buFont typeface="Calibri" pitchFamily="34" charset="0"/>
        <a:buChar char="●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Y TENEMOS QUE SEGUIR HABLANDO DEL ABUSO SEXUAL</a:t>
            </a:r>
            <a:r>
              <a:rPr lang="es-ES" dirty="0" smtClean="0"/>
              <a:t>…</a:t>
            </a:r>
            <a:endParaRPr lang="es-ES" altLang="es-ES" dirty="0" smtClean="0"/>
          </a:p>
        </p:txBody>
      </p:sp>
      <p:sp>
        <p:nvSpPr>
          <p:cNvPr id="3075" name="Subtítulo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Antoni </a:t>
            </a:r>
            <a:r>
              <a:rPr lang="es-ES" dirty="0"/>
              <a:t>Natal Pujol. Pediatra. Pediatría Social. Hospital </a:t>
            </a:r>
            <a:r>
              <a:rPr lang="es-ES" dirty="0" err="1"/>
              <a:t>Germans</a:t>
            </a:r>
            <a:r>
              <a:rPr lang="es-ES" dirty="0"/>
              <a:t> </a:t>
            </a:r>
            <a:r>
              <a:rPr lang="es-ES" dirty="0" err="1"/>
              <a:t>Trias</a:t>
            </a:r>
            <a:r>
              <a:rPr lang="es-ES" dirty="0"/>
              <a:t> i Pujol. Badalona, Barcelona. Anna </a:t>
            </a:r>
            <a:r>
              <a:rPr lang="es-ES" dirty="0" err="1"/>
              <a:t>Fàbregas</a:t>
            </a:r>
            <a:r>
              <a:rPr lang="es-ES" dirty="0"/>
              <a:t> </a:t>
            </a:r>
            <a:r>
              <a:rPr lang="es-ES" dirty="0" err="1"/>
              <a:t>Martori</a:t>
            </a:r>
            <a:r>
              <a:rPr lang="es-ES" dirty="0"/>
              <a:t>. Pediatra. Hospital Universitario </a:t>
            </a:r>
            <a:r>
              <a:rPr lang="es-ES" dirty="0" err="1"/>
              <a:t>Vall</a:t>
            </a:r>
            <a:r>
              <a:rPr lang="es-ES" dirty="0"/>
              <a:t> </a:t>
            </a:r>
            <a:r>
              <a:rPr lang="es-ES" dirty="0" err="1"/>
              <a:t>d’Hebron</a:t>
            </a:r>
            <a:r>
              <a:rPr lang="es-ES" dirty="0"/>
              <a:t>. Barcelona. </a:t>
            </a:r>
            <a:r>
              <a:rPr lang="es-ES" u="sng" dirty="0"/>
              <a:t>Marta </a:t>
            </a:r>
            <a:r>
              <a:rPr lang="es-ES" u="sng" dirty="0" err="1"/>
              <a:t>Simó</a:t>
            </a:r>
            <a:r>
              <a:rPr lang="es-ES" u="sng" dirty="0"/>
              <a:t> Nebot. Pediatra. Unidad Funcional Abuso del Menor. Hospital </a:t>
            </a:r>
            <a:r>
              <a:rPr lang="es-ES" u="sng" dirty="0" err="1"/>
              <a:t>Sant</a:t>
            </a:r>
            <a:r>
              <a:rPr lang="es-ES" u="sng" dirty="0"/>
              <a:t> Joan de </a:t>
            </a:r>
            <a:r>
              <a:rPr lang="es-ES" u="sng" dirty="0" err="1"/>
              <a:t>Déu</a:t>
            </a:r>
            <a:r>
              <a:rPr lang="es-ES" u="sng" dirty="0"/>
              <a:t>. </a:t>
            </a:r>
            <a:r>
              <a:rPr lang="es-ES" u="sng" dirty="0" err="1"/>
              <a:t>Esplugues</a:t>
            </a:r>
            <a:r>
              <a:rPr lang="es-ES" u="sng" dirty="0"/>
              <a:t> de Llobregat, Barcelona. </a:t>
            </a:r>
            <a:endParaRPr lang="es-ES" altLang="es-ES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Y TENEMOS QUE SEGUIR HABLANDO DEL ABUSO SEXUAL…</a:t>
            </a:r>
            <a:endParaRPr lang="es-ES" altLang="es-ES" dirty="0" smtClean="0"/>
          </a:p>
        </p:txBody>
      </p:sp>
      <p:sp>
        <p:nvSpPr>
          <p:cNvPr id="4099" name="Marcador de contenido 2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2803525"/>
          </a:xfrm>
        </p:spPr>
        <p:txBody>
          <a:bodyPr/>
          <a:lstStyle/>
          <a:p>
            <a:r>
              <a:rPr lang="es-ES" sz="2400" dirty="0" smtClean="0">
                <a:solidFill>
                  <a:schemeClr val="bg1">
                    <a:lumMod val="75000"/>
                  </a:schemeClr>
                </a:solidFill>
              </a:rPr>
              <a:t>La exploración normal y sus variantes </a:t>
            </a:r>
          </a:p>
          <a:p>
            <a:r>
              <a:rPr lang="es-ES" sz="2400" dirty="0" smtClean="0"/>
              <a:t>Patología no traumática y lesiones accidentales no abusivas </a:t>
            </a:r>
          </a:p>
          <a:p>
            <a:r>
              <a:rPr lang="es-ES" sz="2400" dirty="0" smtClean="0"/>
              <a:t>Hallazgos sugestivos de abuso sexual </a:t>
            </a:r>
          </a:p>
          <a:p>
            <a:r>
              <a:rPr lang="es-ES" sz="2400" dirty="0" smtClean="0">
                <a:solidFill>
                  <a:schemeClr val="bg1">
                    <a:lumMod val="75000"/>
                  </a:schemeClr>
                </a:solidFill>
              </a:rPr>
              <a:t>El abuso sexual, ¿delito o problema de salud? </a:t>
            </a:r>
            <a:endParaRPr lang="es-ES" altLang="es-ES" sz="24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4" name="Rectangle 4"/>
          <p:cNvSpPr>
            <a:spLocks noGrp="1" noChangeArrowheads="1"/>
          </p:cNvSpPr>
          <p:nvPr>
            <p:ph type="title"/>
          </p:nvPr>
        </p:nvSpPr>
        <p:spPr>
          <a:xfrm>
            <a:off x="579665" y="226786"/>
            <a:ext cx="7886700" cy="941388"/>
          </a:xfrm>
        </p:spPr>
        <p:txBody>
          <a:bodyPr/>
          <a:lstStyle/>
          <a:p>
            <a:r>
              <a:rPr lang="es-ES" sz="4000" dirty="0"/>
              <a:t>Patología no traumática </a:t>
            </a:r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3200" dirty="0" smtClean="0"/>
              <a:t>(</a:t>
            </a:r>
            <a:r>
              <a:rPr lang="es-ES" sz="3200" dirty="0"/>
              <a:t>diagnóstico diferencial del ASI)</a:t>
            </a:r>
            <a:endParaRPr lang="es-ES_tradnl" altLang="es-ES" sz="4000" dirty="0">
              <a:solidFill>
                <a:schemeClr val="tx1"/>
              </a:solidFill>
              <a:effectLst/>
            </a:endParaRPr>
          </a:p>
        </p:txBody>
      </p:sp>
      <p:sp>
        <p:nvSpPr>
          <p:cNvPr id="3686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388" y="1690006"/>
            <a:ext cx="8785225" cy="34290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altLang="es-ES" sz="1600" dirty="0"/>
              <a:t>Himen </a:t>
            </a:r>
            <a:r>
              <a:rPr lang="es-ES_tradnl" altLang="es-ES" sz="1600" dirty="0" err="1" smtClean="0"/>
              <a:t>imperforado</a:t>
            </a:r>
            <a:r>
              <a:rPr lang="es-ES_tradnl" altLang="es-ES" sz="1600" dirty="0" smtClean="0"/>
              <a:t>. Hematocolpos</a:t>
            </a:r>
            <a:endParaRPr lang="es-ES_tradnl" altLang="es-ES" sz="1600" dirty="0"/>
          </a:p>
          <a:p>
            <a:pPr>
              <a:lnSpc>
                <a:spcPct val="80000"/>
              </a:lnSpc>
            </a:pPr>
            <a:r>
              <a:rPr lang="es-ES_tradnl" altLang="es-ES" sz="1600" dirty="0"/>
              <a:t>Cuerpo extraño </a:t>
            </a:r>
            <a:r>
              <a:rPr lang="es-ES_tradnl" altLang="es-ES" sz="1600" dirty="0" err="1"/>
              <a:t>intravaginal</a:t>
            </a:r>
            <a:r>
              <a:rPr lang="es-ES_tradnl" altLang="es-ES" sz="1600" dirty="0"/>
              <a:t> (papel higiénico, juguetes, </a:t>
            </a:r>
            <a:r>
              <a:rPr lang="es-ES_tradnl" altLang="es-ES" sz="1600" dirty="0" smtClean="0"/>
              <a:t>lápices …)</a:t>
            </a:r>
            <a:endParaRPr lang="es-ES_tradnl" altLang="es-ES" sz="1600" dirty="0"/>
          </a:p>
          <a:p>
            <a:pPr>
              <a:lnSpc>
                <a:spcPct val="80000"/>
              </a:lnSpc>
            </a:pPr>
            <a:r>
              <a:rPr lang="es-ES_tradnl" altLang="es-ES" sz="1600" dirty="0"/>
              <a:t>Liquen </a:t>
            </a:r>
            <a:r>
              <a:rPr lang="es-ES_tradnl" altLang="es-ES" sz="1600" dirty="0" err="1"/>
              <a:t>esclerotrófico</a:t>
            </a:r>
            <a:endParaRPr lang="es-ES_tradnl" altLang="es-ES" sz="1600" dirty="0"/>
          </a:p>
          <a:p>
            <a:pPr lvl="2">
              <a:lnSpc>
                <a:spcPct val="80000"/>
              </a:lnSpc>
            </a:pPr>
            <a:r>
              <a:rPr lang="es-ES_tradnl" altLang="es-ES" sz="1600" dirty="0"/>
              <a:t>Zonas </a:t>
            </a:r>
            <a:r>
              <a:rPr lang="es-ES_tradnl" altLang="es-ES" sz="1600" dirty="0"/>
              <a:t>de piel </a:t>
            </a:r>
            <a:r>
              <a:rPr lang="es-ES_tradnl" altLang="es-ES" sz="1600" dirty="0" err="1"/>
              <a:t>hipopigmentada</a:t>
            </a:r>
            <a:r>
              <a:rPr lang="es-ES_tradnl" altLang="es-ES" sz="1600" dirty="0"/>
              <a:t>, </a:t>
            </a:r>
            <a:r>
              <a:rPr lang="es-ES_tradnl" altLang="es-ES" sz="1600" dirty="0" smtClean="0"/>
              <a:t>atrófica </a:t>
            </a:r>
            <a:r>
              <a:rPr lang="es-ES_tradnl" altLang="es-ES" sz="1600" dirty="0"/>
              <a:t>y muy </a:t>
            </a:r>
            <a:r>
              <a:rPr lang="es-ES_tradnl" altLang="es-ES" sz="1600" dirty="0"/>
              <a:t>friable		</a:t>
            </a:r>
            <a:endParaRPr lang="es-ES_tradnl" altLang="es-ES" sz="1600" dirty="0"/>
          </a:p>
          <a:p>
            <a:pPr lvl="2">
              <a:lnSpc>
                <a:spcPct val="80000"/>
              </a:lnSpc>
            </a:pPr>
            <a:r>
              <a:rPr lang="es-ES_tradnl" altLang="es-ES" sz="1600" dirty="0"/>
              <a:t>Zonas </a:t>
            </a:r>
            <a:r>
              <a:rPr lang="es-ES_tradnl" altLang="es-ES" sz="1600" dirty="0"/>
              <a:t>ulceradas o excoriadas</a:t>
            </a:r>
          </a:p>
          <a:p>
            <a:pPr lvl="2">
              <a:lnSpc>
                <a:spcPct val="80000"/>
              </a:lnSpc>
            </a:pPr>
            <a:r>
              <a:rPr lang="es-ES_tradnl" altLang="es-ES" sz="1600" dirty="0"/>
              <a:t>Hemorragias </a:t>
            </a:r>
            <a:r>
              <a:rPr lang="es-ES_tradnl" altLang="es-ES" sz="1600" dirty="0" err="1"/>
              <a:t>subepiteliales</a:t>
            </a:r>
            <a:endParaRPr lang="es-ES_tradnl" altLang="es-ES" sz="1600" dirty="0"/>
          </a:p>
          <a:p>
            <a:pPr lvl="2">
              <a:lnSpc>
                <a:spcPct val="80000"/>
              </a:lnSpc>
            </a:pPr>
            <a:r>
              <a:rPr lang="es-ES_tradnl" altLang="es-ES" sz="1600" dirty="0"/>
              <a:t>Se </a:t>
            </a:r>
            <a:r>
              <a:rPr lang="es-ES_tradnl" altLang="es-ES" sz="1600" dirty="0"/>
              <a:t>extiende en zona </a:t>
            </a:r>
            <a:r>
              <a:rPr lang="es-ES_tradnl" altLang="es-ES" sz="1600" dirty="0" err="1"/>
              <a:t>perivulvar</a:t>
            </a:r>
            <a:r>
              <a:rPr lang="es-ES_tradnl" altLang="es-ES" sz="1600" dirty="0"/>
              <a:t>, </a:t>
            </a:r>
            <a:r>
              <a:rPr lang="es-ES_tradnl" altLang="es-ES" sz="1600" dirty="0" err="1"/>
              <a:t>perine</a:t>
            </a:r>
            <a:r>
              <a:rPr lang="es-ES_tradnl" altLang="es-ES" sz="1600" dirty="0"/>
              <a:t> y perianal</a:t>
            </a:r>
          </a:p>
          <a:p>
            <a:pPr>
              <a:lnSpc>
                <a:spcPct val="80000"/>
              </a:lnSpc>
            </a:pPr>
            <a:r>
              <a:rPr lang="es-ES_tradnl" altLang="es-ES" sz="1600" dirty="0"/>
              <a:t>Prolapso de uretra</a:t>
            </a:r>
          </a:p>
          <a:p>
            <a:pPr lvl="2">
              <a:lnSpc>
                <a:spcPct val="80000"/>
              </a:lnSpc>
            </a:pPr>
            <a:r>
              <a:rPr lang="es-ES_tradnl" altLang="es-ES" sz="1600" dirty="0"/>
              <a:t>La </a:t>
            </a:r>
            <a:r>
              <a:rPr lang="es-ES_tradnl" altLang="es-ES" sz="1600" dirty="0" smtClean="0"/>
              <a:t>mucosa </a:t>
            </a:r>
            <a:r>
              <a:rPr lang="es-ES_tradnl" altLang="es-ES" sz="1600" dirty="0" err="1" smtClean="0"/>
              <a:t>prolapsada</a:t>
            </a:r>
            <a:r>
              <a:rPr lang="es-ES_tradnl" altLang="es-ES" sz="1600" dirty="0" smtClean="0"/>
              <a:t> es más </a:t>
            </a:r>
            <a:r>
              <a:rPr lang="es-ES_tradnl" altLang="es-ES" sz="1600" dirty="0"/>
              <a:t>friable, puede sangrar</a:t>
            </a:r>
          </a:p>
          <a:p>
            <a:pPr lvl="2">
              <a:lnSpc>
                <a:spcPct val="80000"/>
              </a:lnSpc>
            </a:pPr>
            <a:r>
              <a:rPr lang="es-ES_tradnl" altLang="es-ES" sz="1600" dirty="0"/>
              <a:t>Mas </a:t>
            </a:r>
            <a:r>
              <a:rPr lang="es-ES_tradnl" altLang="es-ES" sz="1600" dirty="0"/>
              <a:t>frecuente en niñas de raza negra</a:t>
            </a:r>
          </a:p>
          <a:p>
            <a:pPr marL="0" indent="0">
              <a:spcBef>
                <a:spcPct val="50000"/>
              </a:spcBef>
              <a:buNone/>
            </a:pPr>
            <a:endParaRPr lang="es-ES_tradnl" altLang="es-ES" sz="1600" dirty="0"/>
          </a:p>
          <a:p>
            <a:pPr>
              <a:spcBef>
                <a:spcPct val="50000"/>
              </a:spcBef>
            </a:pPr>
            <a:endParaRPr lang="es-ES_tradnl" altLang="es-ES" sz="1600" dirty="0"/>
          </a:p>
          <a:p>
            <a:pPr>
              <a:spcBef>
                <a:spcPct val="50000"/>
              </a:spcBef>
            </a:pPr>
            <a:endParaRPr lang="es-ES_tradnl" altLang="es-ES" sz="1600" dirty="0"/>
          </a:p>
          <a:p>
            <a:pPr marL="0" indent="0">
              <a:lnSpc>
                <a:spcPct val="80000"/>
              </a:lnSpc>
              <a:buNone/>
            </a:pPr>
            <a:endParaRPr lang="es-ES_tradnl" altLang="es-ES" sz="1600" b="1" dirty="0">
              <a:effectLst/>
            </a:endParaRPr>
          </a:p>
          <a:p>
            <a:pPr>
              <a:lnSpc>
                <a:spcPct val="80000"/>
              </a:lnSpc>
            </a:pPr>
            <a:endParaRPr lang="es-ES_tradnl" altLang="es-ES" sz="1200" dirty="0">
              <a:effectLst/>
            </a:endParaRPr>
          </a:p>
          <a:p>
            <a:pPr>
              <a:lnSpc>
                <a:spcPct val="80000"/>
              </a:lnSpc>
            </a:pPr>
            <a:endParaRPr lang="es-ES_tradnl" altLang="es-ES" sz="1200" dirty="0"/>
          </a:p>
        </p:txBody>
      </p:sp>
    </p:spTree>
    <p:extLst>
      <p:ext uri="{BB962C8B-B14F-4D97-AF65-F5344CB8AC3E}">
        <p14:creationId xmlns:p14="http://schemas.microsoft.com/office/powerpoint/2010/main" val="231919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4" name="Rectangle 4"/>
          <p:cNvSpPr>
            <a:spLocks noGrp="1" noChangeArrowheads="1"/>
          </p:cNvSpPr>
          <p:nvPr>
            <p:ph type="title"/>
          </p:nvPr>
        </p:nvSpPr>
        <p:spPr>
          <a:xfrm>
            <a:off x="579665" y="226786"/>
            <a:ext cx="7886700" cy="941388"/>
          </a:xfrm>
        </p:spPr>
        <p:txBody>
          <a:bodyPr/>
          <a:lstStyle/>
          <a:p>
            <a:r>
              <a:rPr lang="es-ES" sz="4000" dirty="0"/>
              <a:t>Patología no traumática </a:t>
            </a:r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3200" dirty="0" smtClean="0"/>
              <a:t>(</a:t>
            </a:r>
            <a:r>
              <a:rPr lang="es-ES" sz="3200" dirty="0"/>
              <a:t>diagnóstico diferencial del ASI)</a:t>
            </a:r>
            <a:endParaRPr lang="es-ES_tradnl" altLang="es-ES" sz="4000" dirty="0">
              <a:solidFill>
                <a:schemeClr val="tx1"/>
              </a:solidFill>
              <a:effectLst/>
            </a:endParaRPr>
          </a:p>
        </p:txBody>
      </p:sp>
      <p:sp>
        <p:nvSpPr>
          <p:cNvPr id="3686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44702" y="1722664"/>
            <a:ext cx="8785225" cy="426175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altLang="es-ES" sz="1600" dirty="0" err="1"/>
              <a:t>Anitis</a:t>
            </a:r>
            <a:r>
              <a:rPr lang="es-ES_tradnl" altLang="es-ES" sz="1600" dirty="0"/>
              <a:t> </a:t>
            </a:r>
            <a:r>
              <a:rPr lang="es-ES_tradnl" altLang="es-ES" sz="1600" dirty="0"/>
              <a:t>y/o balanitis estreptocócica </a:t>
            </a:r>
            <a:r>
              <a:rPr lang="es-ES_tradnl" altLang="es-ES" sz="1600" dirty="0"/>
              <a:t>	</a:t>
            </a:r>
            <a:endParaRPr lang="es-ES_tradnl" altLang="es-ES" sz="1600" dirty="0"/>
          </a:p>
          <a:p>
            <a:pPr lvl="2">
              <a:lnSpc>
                <a:spcPct val="80000"/>
              </a:lnSpc>
            </a:pPr>
            <a:r>
              <a:rPr lang="es-ES_tradnl" altLang="es-ES" sz="1600" dirty="0"/>
              <a:t>Dolor</a:t>
            </a:r>
            <a:endParaRPr lang="es-ES_tradnl" altLang="es-ES" sz="1600" dirty="0"/>
          </a:p>
          <a:p>
            <a:pPr lvl="2">
              <a:lnSpc>
                <a:spcPct val="80000"/>
              </a:lnSpc>
            </a:pPr>
            <a:r>
              <a:rPr lang="es-ES_tradnl" altLang="es-ES" sz="1600" dirty="0" smtClean="0"/>
              <a:t>Eritema brillante</a:t>
            </a:r>
          </a:p>
          <a:p>
            <a:pPr lvl="2">
              <a:lnSpc>
                <a:spcPct val="80000"/>
              </a:lnSpc>
            </a:pPr>
            <a:r>
              <a:rPr lang="es-ES_tradnl" altLang="es-ES" sz="1600" dirty="0" err="1" smtClean="0"/>
              <a:t>Estreptotest</a:t>
            </a:r>
            <a:r>
              <a:rPr lang="es-ES_tradnl" altLang="es-ES" sz="1600" dirty="0" smtClean="0"/>
              <a:t> de la zona positivo </a:t>
            </a:r>
            <a:endParaRPr lang="es-ES_tradnl" altLang="es-ES" sz="1600" dirty="0"/>
          </a:p>
          <a:p>
            <a:pPr>
              <a:lnSpc>
                <a:spcPct val="80000"/>
              </a:lnSpc>
            </a:pPr>
            <a:r>
              <a:rPr lang="es-ES_tradnl" altLang="es-ES" sz="1600" dirty="0"/>
              <a:t>Infestación por </a:t>
            </a:r>
            <a:r>
              <a:rPr lang="es-ES_tradnl" altLang="es-ES" sz="1600" dirty="0" smtClean="0"/>
              <a:t>oxiuros </a:t>
            </a:r>
          </a:p>
          <a:p>
            <a:pPr lvl="2">
              <a:lnSpc>
                <a:spcPct val="80000"/>
              </a:lnSpc>
            </a:pPr>
            <a:r>
              <a:rPr lang="es-ES_tradnl" altLang="es-ES" sz="1600" dirty="0" smtClean="0"/>
              <a:t>Prurito, especialmente nocturno</a:t>
            </a:r>
          </a:p>
          <a:p>
            <a:pPr lvl="2">
              <a:lnSpc>
                <a:spcPct val="80000"/>
              </a:lnSpc>
            </a:pPr>
            <a:r>
              <a:rPr lang="es-ES_tradnl" altLang="es-ES" sz="1600" dirty="0" smtClean="0"/>
              <a:t>Visualización de elementos adultos perianales</a:t>
            </a:r>
          </a:p>
          <a:p>
            <a:pPr lvl="2">
              <a:lnSpc>
                <a:spcPct val="80000"/>
              </a:lnSpc>
            </a:pPr>
            <a:r>
              <a:rPr lang="es-ES_tradnl" altLang="es-ES" sz="1600" dirty="0" smtClean="0"/>
              <a:t>Pruebas de laboratorio positivas</a:t>
            </a:r>
          </a:p>
          <a:p>
            <a:pPr marL="685800" lvl="2" indent="0">
              <a:lnSpc>
                <a:spcPct val="80000"/>
              </a:lnSpc>
              <a:buNone/>
            </a:pPr>
            <a:endParaRPr lang="es-ES_tradnl" altLang="es-ES" sz="1600" dirty="0"/>
          </a:p>
          <a:p>
            <a:pPr>
              <a:lnSpc>
                <a:spcPct val="80000"/>
              </a:lnSpc>
            </a:pPr>
            <a:r>
              <a:rPr lang="es-ES_tradnl" altLang="es-ES" sz="1600" dirty="0"/>
              <a:t>Prolapso rectal</a:t>
            </a:r>
          </a:p>
          <a:p>
            <a:pPr>
              <a:lnSpc>
                <a:spcPct val="80000"/>
              </a:lnSpc>
            </a:pPr>
            <a:r>
              <a:rPr lang="es-ES_tradnl" altLang="es-ES" sz="1600" dirty="0" err="1"/>
              <a:t>Sinequia</a:t>
            </a:r>
            <a:r>
              <a:rPr lang="es-ES_tradnl" altLang="es-ES" sz="1600" dirty="0"/>
              <a:t> de labios menores </a:t>
            </a:r>
          </a:p>
          <a:p>
            <a:pPr>
              <a:lnSpc>
                <a:spcPct val="80000"/>
              </a:lnSpc>
            </a:pPr>
            <a:r>
              <a:rPr lang="es-ES_tradnl" altLang="es-ES" sz="1600" dirty="0" err="1"/>
              <a:t>Abcesos</a:t>
            </a:r>
            <a:r>
              <a:rPr lang="es-ES_tradnl" altLang="es-ES" sz="1600" dirty="0"/>
              <a:t>, lesiones propias de Enfermedad Inflamatoria Intestinal</a:t>
            </a:r>
          </a:p>
          <a:p>
            <a:pPr>
              <a:lnSpc>
                <a:spcPct val="80000"/>
              </a:lnSpc>
            </a:pPr>
            <a:r>
              <a:rPr lang="es-ES_tradnl" altLang="es-ES" sz="1600" dirty="0"/>
              <a:t>Tumores genitales</a:t>
            </a:r>
          </a:p>
          <a:p>
            <a:pPr marL="0" indent="0">
              <a:spcBef>
                <a:spcPct val="50000"/>
              </a:spcBef>
              <a:buNone/>
            </a:pPr>
            <a:endParaRPr lang="es-ES_tradnl" altLang="es-ES" sz="1600" dirty="0" smtClean="0"/>
          </a:p>
          <a:p>
            <a:pPr marL="0" indent="0">
              <a:spcBef>
                <a:spcPct val="50000"/>
              </a:spcBef>
              <a:buNone/>
            </a:pPr>
            <a:r>
              <a:rPr lang="es-ES_tradnl" altLang="es-ES" sz="1600" dirty="0" smtClean="0"/>
              <a:t>		</a:t>
            </a:r>
            <a:r>
              <a:rPr lang="es-ES_tradnl" altLang="es-ES" sz="1600" b="1" dirty="0" smtClean="0"/>
              <a:t>Estas lesiones NO excluyen </a:t>
            </a:r>
            <a:r>
              <a:rPr lang="es-ES_tradnl" altLang="es-ES" sz="1600" b="1" dirty="0"/>
              <a:t>la presencia de ASI</a:t>
            </a:r>
          </a:p>
          <a:p>
            <a:pPr>
              <a:lnSpc>
                <a:spcPct val="80000"/>
              </a:lnSpc>
            </a:pPr>
            <a:endParaRPr lang="es-ES_tradnl" altLang="es-ES" sz="1600" b="1" dirty="0">
              <a:effectLst/>
            </a:endParaRPr>
          </a:p>
          <a:p>
            <a:pPr>
              <a:lnSpc>
                <a:spcPct val="80000"/>
              </a:lnSpc>
            </a:pPr>
            <a:endParaRPr lang="es-ES_tradnl" altLang="es-ES" sz="1200" dirty="0">
              <a:effectLst/>
            </a:endParaRPr>
          </a:p>
          <a:p>
            <a:pPr>
              <a:lnSpc>
                <a:spcPct val="80000"/>
              </a:lnSpc>
            </a:pPr>
            <a:endParaRPr lang="es-ES_tradnl" altLang="es-ES" sz="1200" dirty="0"/>
          </a:p>
        </p:txBody>
      </p:sp>
    </p:spTree>
    <p:extLst>
      <p:ext uri="{BB962C8B-B14F-4D97-AF65-F5344CB8AC3E}">
        <p14:creationId xmlns:p14="http://schemas.microsoft.com/office/powerpoint/2010/main" val="310148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4" name="Rectangle 4"/>
          <p:cNvSpPr>
            <a:spLocks noGrp="1" noChangeArrowheads="1"/>
          </p:cNvSpPr>
          <p:nvPr>
            <p:ph type="title"/>
          </p:nvPr>
        </p:nvSpPr>
        <p:spPr>
          <a:xfrm>
            <a:off x="579665" y="226786"/>
            <a:ext cx="7886700" cy="941388"/>
          </a:xfrm>
        </p:spPr>
        <p:txBody>
          <a:bodyPr/>
          <a:lstStyle/>
          <a:p>
            <a:r>
              <a:rPr lang="es-ES" sz="4000" dirty="0" smtClean="0"/>
              <a:t>Lesiones </a:t>
            </a:r>
            <a:r>
              <a:rPr lang="es-ES" sz="4000" dirty="0"/>
              <a:t>accidentales no abusivas</a:t>
            </a:r>
            <a:endParaRPr lang="es-ES_tradnl" altLang="es-ES" sz="4000" dirty="0">
              <a:solidFill>
                <a:schemeClr val="tx1"/>
              </a:solidFill>
              <a:effectLst/>
            </a:endParaRPr>
          </a:p>
        </p:txBody>
      </p:sp>
      <p:sp>
        <p:nvSpPr>
          <p:cNvPr id="3686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388" y="1045028"/>
            <a:ext cx="8785225" cy="4996543"/>
          </a:xfrm>
        </p:spPr>
        <p:txBody>
          <a:bodyPr/>
          <a:lstStyle/>
          <a:p>
            <a:r>
              <a:rPr lang="es-ES_tradnl" altLang="es-ES" sz="1600" dirty="0"/>
              <a:t>Las lesiones </a:t>
            </a:r>
            <a:r>
              <a:rPr lang="es-ES_tradnl" altLang="es-ES" sz="1600" dirty="0" err="1"/>
              <a:t>anogenitales</a:t>
            </a:r>
            <a:r>
              <a:rPr lang="es-ES_tradnl" altLang="es-ES" sz="1600" dirty="0"/>
              <a:t> puede ser el resultado de accidentes.</a:t>
            </a:r>
          </a:p>
          <a:p>
            <a:endParaRPr lang="es-ES_tradnl" altLang="es-ES" sz="1600" dirty="0"/>
          </a:p>
          <a:p>
            <a:r>
              <a:rPr lang="es-ES_tradnl" altLang="es-ES" sz="1600" dirty="0"/>
              <a:t>Las lesiones por caída a horcajadas ocurren cuando los niños caen con o sobre juguetes, muebles,  bicicletas, aparatos de gimnasia y muchos otros objetos.</a:t>
            </a:r>
          </a:p>
          <a:p>
            <a:endParaRPr lang="es-ES_tradnl" altLang="es-ES" sz="1600" dirty="0"/>
          </a:p>
          <a:p>
            <a:r>
              <a:rPr lang="es-ES_tradnl" altLang="es-ES" sz="1600" dirty="0"/>
              <a:t>La mayoría de las lesiones por caída a horcajadas causará daño en los tejidos blandos que recubren la sínfisis del pubis, los labios, y tal vez la comisura posterior y la región perineal. Las lesiones son a menudo unilaterales.</a:t>
            </a:r>
          </a:p>
          <a:p>
            <a:endParaRPr lang="es-ES_tradnl" altLang="es-ES" sz="1600" dirty="0"/>
          </a:p>
          <a:p>
            <a:r>
              <a:rPr lang="es-ES_tradnl" altLang="es-ES" sz="1600" dirty="0"/>
              <a:t>El niño lesionado puede necesitar un examen bajo anestesia para delimitar plenamente el alcance de la lesión.</a:t>
            </a:r>
          </a:p>
          <a:p>
            <a:endParaRPr lang="es-ES_tradnl" altLang="es-ES" sz="1600" dirty="0"/>
          </a:p>
          <a:p>
            <a:r>
              <a:rPr lang="es-ES_tradnl" altLang="es-ES" sz="1600" dirty="0"/>
              <a:t>Debido a que el himen se encuentra oculto dentro de los labios, la lesión accidental del himen en general requiere que un objeto penetre a través de los labios. </a:t>
            </a:r>
          </a:p>
          <a:p>
            <a:endParaRPr lang="es-ES_tradnl" altLang="es-ES" sz="1600" dirty="0"/>
          </a:p>
          <a:p>
            <a:r>
              <a:rPr lang="es-ES_tradnl" altLang="es-ES" sz="1600" dirty="0"/>
              <a:t>La historia cuidadosa y la investigación del lugar del accidente pueden ayudar a determinar si las circunstancias del accidente justifican las lesiones</a:t>
            </a:r>
          </a:p>
          <a:p>
            <a:pPr>
              <a:lnSpc>
                <a:spcPct val="80000"/>
              </a:lnSpc>
            </a:pPr>
            <a:endParaRPr lang="es-ES_tradnl" altLang="es-ES" sz="1600" b="1" dirty="0">
              <a:effectLst/>
            </a:endParaRPr>
          </a:p>
          <a:p>
            <a:pPr>
              <a:lnSpc>
                <a:spcPct val="80000"/>
              </a:lnSpc>
            </a:pPr>
            <a:endParaRPr lang="es-ES_tradnl" altLang="es-ES" sz="1200" dirty="0">
              <a:effectLst/>
            </a:endParaRPr>
          </a:p>
          <a:p>
            <a:pPr>
              <a:lnSpc>
                <a:spcPct val="80000"/>
              </a:lnSpc>
            </a:pPr>
            <a:endParaRPr lang="es-ES_tradnl" altLang="es-ES" sz="1200" dirty="0"/>
          </a:p>
        </p:txBody>
      </p:sp>
    </p:spTree>
    <p:extLst>
      <p:ext uri="{BB962C8B-B14F-4D97-AF65-F5344CB8AC3E}">
        <p14:creationId xmlns:p14="http://schemas.microsoft.com/office/powerpoint/2010/main" val="288294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ES" sz="4000"/>
              <a:t>Tipos de hallazgos físicos sugestivos de abuso sexual</a:t>
            </a:r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678895"/>
            <a:ext cx="8229600" cy="4525962"/>
          </a:xfrm>
        </p:spPr>
        <p:txBody>
          <a:bodyPr/>
          <a:lstStyle/>
          <a:p>
            <a:pPr marL="609600" indent="-609600"/>
            <a:endParaRPr lang="es-ES_tradnl" altLang="es-ES" sz="2000" dirty="0"/>
          </a:p>
          <a:p>
            <a:pPr marL="609600" indent="-609600">
              <a:buFontTx/>
              <a:buAutoNum type="arabicPeriod"/>
            </a:pPr>
            <a:r>
              <a:rPr lang="es-ES_tradnl" altLang="es-ES" sz="2000" dirty="0"/>
              <a:t>Rozaduras, heridas y hematomas genitales</a:t>
            </a:r>
          </a:p>
          <a:p>
            <a:pPr marL="609600" indent="-609600">
              <a:buFontTx/>
              <a:buAutoNum type="arabicPeriod"/>
            </a:pPr>
            <a:r>
              <a:rPr lang="es-ES_tradnl" altLang="es-ES" sz="2000" dirty="0"/>
              <a:t>Desgarro reciente o antiguo en la porción posterior del himen que </a:t>
            </a:r>
            <a:r>
              <a:rPr lang="es-ES_tradnl" altLang="es-ES" sz="2000" dirty="0" err="1"/>
              <a:t>que</a:t>
            </a:r>
            <a:r>
              <a:rPr lang="es-ES_tradnl" altLang="es-ES" sz="2000" dirty="0"/>
              <a:t> se extiende casi hasta su base </a:t>
            </a:r>
          </a:p>
          <a:p>
            <a:pPr marL="609600" indent="-609600">
              <a:buFontTx/>
              <a:buAutoNum type="arabicPeriod"/>
            </a:pPr>
            <a:r>
              <a:rPr lang="es-ES_tradnl" altLang="es-ES" sz="2000" dirty="0"/>
              <a:t>Ausencia o casi desaparición del tejido </a:t>
            </a:r>
            <a:r>
              <a:rPr lang="es-ES_tradnl" altLang="es-ES" sz="2000" dirty="0" err="1"/>
              <a:t>himeneal</a:t>
            </a:r>
            <a:r>
              <a:rPr lang="es-ES_tradnl" altLang="es-ES" sz="2000" dirty="0"/>
              <a:t> en la porción posterior del himen</a:t>
            </a:r>
          </a:p>
          <a:p>
            <a:pPr marL="609600" indent="-609600">
              <a:buFontTx/>
              <a:buAutoNum type="arabicPeriod"/>
            </a:pPr>
            <a:r>
              <a:rPr lang="es-ES_tradnl" altLang="es-ES" sz="2000" dirty="0"/>
              <a:t>Herida o cicatriz en la horquilla posterior, en la fosa </a:t>
            </a:r>
            <a:r>
              <a:rPr lang="es-ES_tradnl" altLang="es-ES" sz="2000" dirty="0" err="1"/>
              <a:t>navicularis</a:t>
            </a:r>
            <a:r>
              <a:rPr lang="es-ES_tradnl" altLang="es-ES" sz="2000" dirty="0"/>
              <a:t> o en el himen</a:t>
            </a:r>
          </a:p>
          <a:p>
            <a:pPr marL="609600" indent="-609600">
              <a:buFontTx/>
              <a:buAutoNum type="arabicPeriod"/>
            </a:pPr>
            <a:r>
              <a:rPr lang="es-ES_tradnl" altLang="es-ES" sz="2000" dirty="0"/>
              <a:t>Hematomas o desgarros anales</a:t>
            </a:r>
          </a:p>
          <a:p>
            <a:pPr marL="609600" indent="-609600">
              <a:buFontTx/>
              <a:buAutoNum type="arabicPeriod"/>
            </a:pPr>
            <a:r>
              <a:rPr lang="es-ES_tradnl" altLang="es-ES" sz="2000" dirty="0"/>
              <a:t>Infecciones </a:t>
            </a:r>
            <a:r>
              <a:rPr lang="es-ES_tradnl" altLang="es-ES" sz="2000" dirty="0" smtClean="0"/>
              <a:t>genitales (Gonococia, </a:t>
            </a:r>
            <a:r>
              <a:rPr lang="es-ES_tradnl" altLang="es-ES" sz="2000" dirty="0" err="1" smtClean="0"/>
              <a:t>Clamydia</a:t>
            </a:r>
            <a:r>
              <a:rPr lang="es-ES_tradnl" altLang="es-ES" sz="2000" dirty="0" smtClean="0"/>
              <a:t> </a:t>
            </a:r>
            <a:r>
              <a:rPr lang="es-ES_tradnl" altLang="es-ES" sz="2000" dirty="0" err="1" smtClean="0"/>
              <a:t>Trachomatis</a:t>
            </a:r>
            <a:r>
              <a:rPr lang="es-ES_tradnl" altLang="es-ES" sz="2000" dirty="0" smtClean="0"/>
              <a:t>, herpes genital, </a:t>
            </a:r>
            <a:r>
              <a:rPr lang="es-ES_tradnl" altLang="es-ES" sz="2000" dirty="0" err="1" smtClean="0"/>
              <a:t>lues</a:t>
            </a:r>
            <a:r>
              <a:rPr lang="es-ES_tradnl" altLang="es-ES" sz="2000" dirty="0" smtClean="0"/>
              <a:t>, VIH de transmisión no vertical, condilomas acuminados de transmisión no vertical…)</a:t>
            </a:r>
            <a:endParaRPr lang="es-ES_tradnl" altLang="es-ES" sz="2000" dirty="0"/>
          </a:p>
          <a:p>
            <a:pPr marL="609600" indent="-609600"/>
            <a:endParaRPr lang="es-ES_tradnl" altLang="es-ES" sz="2400" dirty="0"/>
          </a:p>
        </p:txBody>
      </p:sp>
    </p:spTree>
    <p:extLst>
      <p:ext uri="{BB962C8B-B14F-4D97-AF65-F5344CB8AC3E}">
        <p14:creationId xmlns:p14="http://schemas.microsoft.com/office/powerpoint/2010/main" val="3310855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471724"/>
            <a:ext cx="7886700" cy="941388"/>
          </a:xfrm>
        </p:spPr>
        <p:txBody>
          <a:bodyPr/>
          <a:lstStyle/>
          <a:p>
            <a:r>
              <a:rPr lang="es-ES" sz="3600" dirty="0" smtClean="0"/>
              <a:t>Para llevarse a casa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8650" y="1466409"/>
            <a:ext cx="7886700" cy="4330246"/>
          </a:xfrm>
        </p:spPr>
        <p:txBody>
          <a:bodyPr/>
          <a:lstStyle/>
          <a:p>
            <a:r>
              <a:rPr lang="es-ES" dirty="0" smtClean="0"/>
              <a:t> </a:t>
            </a:r>
            <a:r>
              <a:rPr lang="es-ES" sz="2000" dirty="0" smtClean="0"/>
              <a:t>La herramienta diagnóstica del ASI más importante es la ANAMNESIS</a:t>
            </a:r>
          </a:p>
          <a:p>
            <a:endParaRPr lang="es-ES" sz="2000" dirty="0" smtClean="0"/>
          </a:p>
          <a:p>
            <a:r>
              <a:rPr lang="es-ES" sz="2000" dirty="0" smtClean="0"/>
              <a:t>Los pediatras deben conocer cómo es el cuerpo de sus pacientes y cómo es la anatomía normal, la aparición de cambios puede ser el único signo de alarma</a:t>
            </a:r>
          </a:p>
          <a:p>
            <a:endParaRPr lang="es-ES" sz="2000" dirty="0" smtClean="0"/>
          </a:p>
          <a:p>
            <a:r>
              <a:rPr lang="es-ES" sz="2000" dirty="0" smtClean="0"/>
              <a:t>En las sospechas de ASI, las LESIONES FÍSICAS, gestaciones y las ETS son MUY INFRECUENTES, pero hay que buscarlas, su existencia es relevante para el diagnóstico de ASI, y requieren tratamiento e intervención médica.</a:t>
            </a:r>
          </a:p>
          <a:p>
            <a:endParaRPr lang="es-ES" sz="2000" dirty="0" smtClean="0"/>
          </a:p>
          <a:p>
            <a:r>
              <a:rPr lang="es-ES" sz="2000" dirty="0" smtClean="0"/>
              <a:t>Puede haber ASI sin lesiones físicas, y pueden existir lesiones físicas sin ASI. Importante un buen DIAGNÓSTICO DIFERENCIAL</a:t>
            </a:r>
          </a:p>
        </p:txBody>
      </p:sp>
    </p:spTree>
    <p:extLst>
      <p:ext uri="{BB962C8B-B14F-4D97-AF65-F5344CB8AC3E}">
        <p14:creationId xmlns:p14="http://schemas.microsoft.com/office/powerpoint/2010/main" val="2180341605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_Comunicaciones_pant.4-3 (1)">
  <a:themeElements>
    <a:clrScheme name="SEPS_CONGRESO">
      <a:dk1>
        <a:sysClr val="windowText" lastClr="000000"/>
      </a:dk1>
      <a:lt1>
        <a:sysClr val="window" lastClr="FFFFFF"/>
      </a:lt1>
      <a:dk2>
        <a:srgbClr val="008986"/>
      </a:dk2>
      <a:lt2>
        <a:srgbClr val="A4366D"/>
      </a:lt2>
      <a:accent1>
        <a:srgbClr val="7F7F7F"/>
      </a:accent1>
      <a:accent2>
        <a:srgbClr val="00D0CB"/>
      </a:accent2>
      <a:accent3>
        <a:srgbClr val="D888B0"/>
      </a:accent3>
      <a:accent4>
        <a:srgbClr val="D8D8D8"/>
      </a:accent4>
      <a:accent5>
        <a:srgbClr val="008986"/>
      </a:accent5>
      <a:accent6>
        <a:srgbClr val="A4366D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ción1" id="{7CD5B01C-EB58-4C58-A85E-CF3711655F27}" vid="{2EF33D77-8562-4BC8-A9C4-6BC0E91D5C9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Plantilla_Comunicaciones_pant.4-3 (1)</Template>
  <TotalTime>121</TotalTime>
  <Words>495</Words>
  <Application>Microsoft Office PowerPoint</Application>
  <PresentationFormat>Presentación en pantalla (4:3)</PresentationFormat>
  <Paragraphs>72</Paragraphs>
  <Slides>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Plantilla_Comunicaciones_pant.4-3 (1)</vt:lpstr>
      <vt:lpstr>Y TENEMOS QUE SEGUIR HABLANDO DEL ABUSO SEXUAL…</vt:lpstr>
      <vt:lpstr>Y TENEMOS QUE SEGUIR HABLANDO DEL ABUSO SEXUAL…</vt:lpstr>
      <vt:lpstr>Patología no traumática  (diagnóstico diferencial del ASI)</vt:lpstr>
      <vt:lpstr>Patología no traumática  (diagnóstico diferencial del ASI)</vt:lpstr>
      <vt:lpstr>Lesiones accidentales no abusivas</vt:lpstr>
      <vt:lpstr>Tipos de hallazgos físicos sugestivos de abuso sexual</vt:lpstr>
      <vt:lpstr>Para llevarse a casa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Simo Nebot</dc:creator>
  <cp:lastModifiedBy>Marta Simo Nebot</cp:lastModifiedBy>
  <cp:revision>19</cp:revision>
  <dcterms:created xsi:type="dcterms:W3CDTF">2017-11-16T08:18:05Z</dcterms:created>
  <dcterms:modified xsi:type="dcterms:W3CDTF">2018-04-25T12:40:29Z</dcterms:modified>
</cp:coreProperties>
</file>